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Lst>
  <p:sldSz cy="5143500" cx="9144000"/>
  <p:notesSz cx="6858000" cy="9144000"/>
  <p:embeddedFontLst>
    <p:embeddedFont>
      <p:font typeface="Roboto"/>
      <p:regular r:id="rId52"/>
      <p:bold r:id="rId53"/>
      <p:italic r:id="rId54"/>
      <p:boldItalic r:id="rId55"/>
    </p:embeddedFont>
    <p:embeddedFont>
      <p:font typeface="Average"/>
      <p:regular r:id="rId56"/>
    </p:embeddedFont>
    <p:embeddedFont>
      <p:font typeface="Old Standard TT"/>
      <p:regular r:id="rId57"/>
      <p:bold r:id="rId58"/>
      <p: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CD7EB0B-1F84-4A1B-84E8-177DC78D5247}">
  <a:tblStyle styleId="{7CD7EB0B-1F84-4A1B-84E8-177DC78D5247}" styleName="Table_0">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5.xml"/><Relationship Id="rId55" Type="http://schemas.openxmlformats.org/officeDocument/2006/relationships/font" Target="fonts/Roboto-boldItalic.fntdata"/><Relationship Id="rId10" Type="http://schemas.openxmlformats.org/officeDocument/2006/relationships/slide" Target="slides/slide4.xml"/><Relationship Id="rId54" Type="http://schemas.openxmlformats.org/officeDocument/2006/relationships/font" Target="fonts/Roboto-italic.fntdata"/><Relationship Id="rId13" Type="http://schemas.openxmlformats.org/officeDocument/2006/relationships/slide" Target="slides/slide7.xml"/><Relationship Id="rId57" Type="http://schemas.openxmlformats.org/officeDocument/2006/relationships/font" Target="fonts/OldStandardTT-regular.fntdata"/><Relationship Id="rId12" Type="http://schemas.openxmlformats.org/officeDocument/2006/relationships/slide" Target="slides/slide6.xml"/><Relationship Id="rId56" Type="http://schemas.openxmlformats.org/officeDocument/2006/relationships/font" Target="fonts/Average-regular.fntdata"/><Relationship Id="rId15" Type="http://schemas.openxmlformats.org/officeDocument/2006/relationships/slide" Target="slides/slide9.xml"/><Relationship Id="rId59" Type="http://schemas.openxmlformats.org/officeDocument/2006/relationships/font" Target="fonts/OldStandardTT-italic.fntdata"/><Relationship Id="rId14" Type="http://schemas.openxmlformats.org/officeDocument/2006/relationships/slide" Target="slides/slide8.xml"/><Relationship Id="rId58" Type="http://schemas.openxmlformats.org/officeDocument/2006/relationships/font" Target="fonts/OldStandardTT-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eastfeedingcommunities.org/bring-breastfeeding-friendly-to-your-global-community/suggested-approaches-and-measures/"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reastfeedingcommunities.org/wp-content/uploads/2020/10/BFFCD-Ten-Steps-BFFCD_def-optimal-bf_100220.pdf" TargetMode="External"/><Relationship Id="rId3" Type="http://schemas.openxmlformats.org/officeDocument/2006/relationships/hyperlink" Target="https://breastfeedingcommunities.org/bring-breastfeeding-friendly-to-your-global-community/faqs-community-designation/" TargetMode="External"/><Relationship Id="rId4" Type="http://schemas.openxmlformats.org/officeDocument/2006/relationships/hyperlink" Target="https://breastfeedingcommunities.org/bring-breastfeeding-friendly-to-your-global-community/suggested-approaches-and-measures/" TargetMode="External"/><Relationship Id="rId10" Type="http://schemas.openxmlformats.org/officeDocument/2006/relationships/hyperlink" Target="https://breastfeedingcommunities.org/wp-content/uploads/2019/04/BFFC-Durham-Proclamation-1.pdf" TargetMode="External"/><Relationship Id="rId9" Type="http://schemas.openxmlformats.org/officeDocument/2006/relationships/hyperlink" Target="https://breastfeedingcommunities.org/wp-content/uploads/2019/10/Breastfeeding-Proclamation_Carrboro.pdf" TargetMode="External"/><Relationship Id="rId5" Type="http://schemas.openxmlformats.org/officeDocument/2006/relationships/hyperlink" Target="https://breastfeedingcommunities.org/wp-content/uploads/2019/06/BFFC-Global-Criteria_May-2019.pdf" TargetMode="External"/><Relationship Id="rId6" Type="http://schemas.openxmlformats.org/officeDocument/2006/relationships/hyperlink" Target="http://breastfeedingcommunities.org/wp-content/uploads/2018/06/BFFC-Business-Application_online-application.pdf" TargetMode="External"/><Relationship Id="rId7" Type="http://schemas.openxmlformats.org/officeDocument/2006/relationships/hyperlink" Target="http://breastfeedingcommunities.org/wp-content/uploads/2018/06/BFFCD-Health-Care-Provider-2.pdf" TargetMode="External"/><Relationship Id="rId8" Type="http://schemas.openxmlformats.org/officeDocument/2006/relationships/hyperlink" Target="http://breastfeedingcommunities.org/wp-content/uploads/2018/06/BFFCD-Health-Care-Provider-2.pdf"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bf86acaa30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bf86acaa30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c865e19cd7_0_7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c865e19cd7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bf86acaa30_0_42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bf86acaa30_0_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bf86acaa30_0_43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bf86acaa30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bfee139eaf_0_3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bfee139ea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0bef015e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0bef015e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7272"/>
              </a:lnSpc>
              <a:spcBef>
                <a:spcPts val="1800"/>
              </a:spcBef>
              <a:spcAft>
                <a:spcPts val="0"/>
              </a:spcAft>
              <a:buClr>
                <a:schemeClr val="dk1"/>
              </a:buClr>
              <a:buSzPts val="1100"/>
              <a:buFont typeface="Arial"/>
              <a:buNone/>
            </a:pPr>
            <a:r>
              <a:rPr b="1" lang="en" sz="1900">
                <a:solidFill>
                  <a:srgbClr val="3C4245"/>
                </a:solidFill>
              </a:rPr>
              <a:t>Critical management procedures:</a:t>
            </a:r>
            <a:endParaRPr b="1" sz="19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1a.</a:t>
            </a:r>
            <a:r>
              <a:rPr lang="en" sz="1200">
                <a:solidFill>
                  <a:srgbClr val="3C4245"/>
                </a:solidFill>
              </a:rPr>
              <a:t> Comply fully with the </a:t>
            </a:r>
            <a:r>
              <a:rPr i="1" lang="en" sz="1200">
                <a:solidFill>
                  <a:srgbClr val="3C4245"/>
                </a:solidFill>
              </a:rPr>
              <a:t>International Code of Marketing of Breast-milk Substitutes</a:t>
            </a:r>
            <a:r>
              <a:rPr lang="en" sz="1200">
                <a:solidFill>
                  <a:srgbClr val="3C4245"/>
                </a:solidFill>
              </a:rPr>
              <a:t> and relevant World Health Assembly resolutions.</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1b.</a:t>
            </a:r>
            <a:r>
              <a:rPr lang="en" sz="1200">
                <a:solidFill>
                  <a:srgbClr val="3C4245"/>
                </a:solidFill>
              </a:rPr>
              <a:t> Have a written infant feeding policy that is routinely communicated to staff and parents.</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1c.</a:t>
            </a:r>
            <a:r>
              <a:rPr lang="en" sz="1200">
                <a:solidFill>
                  <a:srgbClr val="3C4245"/>
                </a:solidFill>
              </a:rPr>
              <a:t> Establish ongoing monitoring and data-management systems.</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2.</a:t>
            </a:r>
            <a:r>
              <a:rPr lang="en" sz="1200">
                <a:solidFill>
                  <a:srgbClr val="3C4245"/>
                </a:solidFill>
              </a:rPr>
              <a:t> Ensure that staff have sufficient knowledge, competence and skills to support breastfeeding.</a:t>
            </a:r>
            <a:endParaRPr sz="1200">
              <a:solidFill>
                <a:srgbClr val="3C4245"/>
              </a:solidFill>
            </a:endParaRPr>
          </a:p>
          <a:p>
            <a:pPr indent="0" lvl="0" marL="0" rtl="0" algn="l">
              <a:lnSpc>
                <a:spcPct val="127272"/>
              </a:lnSpc>
              <a:spcBef>
                <a:spcPts val="1800"/>
              </a:spcBef>
              <a:spcAft>
                <a:spcPts val="0"/>
              </a:spcAft>
              <a:buClr>
                <a:schemeClr val="dk1"/>
              </a:buClr>
              <a:buSzPts val="1100"/>
              <a:buFont typeface="Arial"/>
              <a:buNone/>
            </a:pPr>
            <a:r>
              <a:rPr b="1" lang="en" sz="1900">
                <a:solidFill>
                  <a:srgbClr val="3C4245"/>
                </a:solidFill>
              </a:rPr>
              <a:t>Key clinical practices:</a:t>
            </a:r>
            <a:endParaRPr b="1" sz="19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3.</a:t>
            </a:r>
            <a:r>
              <a:rPr lang="en" sz="1200">
                <a:solidFill>
                  <a:srgbClr val="3C4245"/>
                </a:solidFill>
              </a:rPr>
              <a:t> Discuss the importance and management of breastfeeding with pregnant women and their families.</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4.</a:t>
            </a:r>
            <a:r>
              <a:rPr lang="en" sz="1200">
                <a:solidFill>
                  <a:srgbClr val="3C4245"/>
                </a:solidFill>
              </a:rPr>
              <a:t> Facilitate immediate and uninterrupted skin-to-skin contact and support mothers to initiate breastfeeding as soon as possible after birth.</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5.</a:t>
            </a:r>
            <a:r>
              <a:rPr lang="en" sz="1200">
                <a:solidFill>
                  <a:srgbClr val="3C4245"/>
                </a:solidFill>
              </a:rPr>
              <a:t> Support [FAMILIES] to initiate and maintain breastfeeding and manage common difficulties.</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6.</a:t>
            </a:r>
            <a:r>
              <a:rPr lang="en" sz="1200">
                <a:solidFill>
                  <a:srgbClr val="3C4245"/>
                </a:solidFill>
              </a:rPr>
              <a:t> Do not provide breastfed newborns any food or fluids other than breast milk, unless medically indicated.</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7.</a:t>
            </a:r>
            <a:r>
              <a:rPr lang="en" sz="1200">
                <a:solidFill>
                  <a:srgbClr val="3C4245"/>
                </a:solidFill>
              </a:rPr>
              <a:t> Enable [FAMILIES] and their infants to remain together and to practise rooming-in 24 hours a day.</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8.</a:t>
            </a:r>
            <a:r>
              <a:rPr lang="en" sz="1200">
                <a:solidFill>
                  <a:srgbClr val="3C4245"/>
                </a:solidFill>
              </a:rPr>
              <a:t> Support [FAMILIES]  to recognize and respond to their infants’ cues for feeding.</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9.</a:t>
            </a:r>
            <a:r>
              <a:rPr lang="en" sz="1200">
                <a:solidFill>
                  <a:srgbClr val="3C4245"/>
                </a:solidFill>
              </a:rPr>
              <a:t> Counsel [FAMILIES]  on the use and risks of feeding bottles, teats and pacifiers.</a:t>
            </a:r>
            <a:endParaRPr sz="1200">
              <a:solidFill>
                <a:srgbClr val="3C4245"/>
              </a:solidFill>
            </a:endParaRPr>
          </a:p>
          <a:p>
            <a:pPr indent="0" lvl="0" marL="0" rtl="0" algn="l">
              <a:lnSpc>
                <a:spcPct val="150000"/>
              </a:lnSpc>
              <a:spcBef>
                <a:spcPts val="1200"/>
              </a:spcBef>
              <a:spcAft>
                <a:spcPts val="0"/>
              </a:spcAft>
              <a:buClr>
                <a:schemeClr val="dk1"/>
              </a:buClr>
              <a:buSzPts val="1100"/>
              <a:buFont typeface="Arial"/>
              <a:buNone/>
            </a:pPr>
            <a:r>
              <a:rPr b="1" lang="en" sz="1200">
                <a:solidFill>
                  <a:srgbClr val="3C4245"/>
                </a:solidFill>
              </a:rPr>
              <a:t>10.</a:t>
            </a:r>
            <a:r>
              <a:rPr lang="en" sz="1200">
                <a:solidFill>
                  <a:srgbClr val="3C4245"/>
                </a:solidFill>
              </a:rPr>
              <a:t> Coordinate discharge so that parents and their infants have timely access to ongoing support and care.</a:t>
            </a:r>
            <a:endParaRPr sz="1200">
              <a:solidFill>
                <a:srgbClr val="3C4245"/>
              </a:solidFill>
            </a:endParaRPr>
          </a:p>
          <a:p>
            <a:pPr indent="0" lvl="0" marL="0" rtl="0" algn="l">
              <a:spcBef>
                <a:spcPts val="12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061cdd1a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d061cdd1a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sz="1200">
              <a:solidFill>
                <a:srgbClr val="737373"/>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d5589acf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d5589acf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e9090756a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e9090756a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The Breastfeeding family Friendly Communities initiative began as a pilot project in Chapel Hill and Carrboro, North Carolina, in 2014, with a vision to improve lactation duration by developing a set of measures to guide communities to welcome lactating families in all the spaces and places in which families live and work and shop and play. The measures, fondly called the Ten Steps to a Breastfeeding Family Friendly Community, foster continuity of care from pregnancy to birth to the family’s intended time to wean by building awareness of the community’s role in supporting families and providing </a:t>
            </a:r>
            <a:r>
              <a:rPr lang="en" sz="1200" u="sng">
                <a:solidFill>
                  <a:schemeClr val="dk1"/>
                </a:solidFill>
                <a:hlinkClick r:id="rId2">
                  <a:extLst>
                    <a:ext uri="{A12FA001-AC4F-418D-AE19-62706E023703}">
                      <ahyp:hlinkClr val="tx"/>
                    </a:ext>
                  </a:extLst>
                </a:hlinkClick>
              </a:rPr>
              <a:t>measures and approaches</a:t>
            </a:r>
            <a:r>
              <a:rPr lang="en" sz="1200">
                <a:solidFill>
                  <a:schemeClr val="dk1"/>
                </a:solidFill>
              </a:rPr>
              <a:t> to build a welcoming environment.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Development of the Breastfeeding Family Friendly Communities initiative was led by Dr. Miriam Labbok, then director of the Carolina Global Breastfeeding Institute (CGBI), who desired to see </a:t>
            </a:r>
            <a:r>
              <a:rPr lang="en" sz="1200">
                <a:solidFill>
                  <a:schemeClr val="dk1"/>
                </a:solidFill>
              </a:rPr>
              <a:t>healthier, more welcoming communities for young lactating families of all races and ethnicities. Unfortunately, Dr. Labbok passed away before realizing this vision. </a:t>
            </a:r>
            <a:r>
              <a:rPr lang="en" sz="1200">
                <a:solidFill>
                  <a:schemeClr val="dk1"/>
                </a:solidFill>
                <a:highlight>
                  <a:srgbClr val="FFFFFF"/>
                </a:highlight>
              </a:rPr>
              <a:t>After Dr. Labbok’s passing, members of the Chapel Hill and Carrboro implementation team received the support of CGBI to continue the work locally and to expand nationally and globally. In 2018, Breastfeeding Family Friendly Communities of Durham, now Breastfeed Durham, became the second community to begin the Ten Steps journey, and in 2020, with the enthusiasm and vision of new partners, the initiative in Chapel Hill and Carrboro grew to include communities in the entire county. To further support the initiative, Breastfeeding Family Friendly Communities incorporated in May, 2020, and was awarded 501c3 status in October, 2020. Currently, Breastfeeding Family Friendly Communities provides ongoing technical assistance and support to active communities in four states and 10 communities and has provided preliminary support to additional communities to explore the Ten Steps. </a:t>
            </a:r>
            <a:endParaRPr sz="1200">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061cdd1ae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d061cdd1ae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ac06739784_0_1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ac0673978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bf86acaa30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bf86acaa30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c74c361ed4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c74c361ed4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2300"/>
              </a:spcBef>
              <a:spcAft>
                <a:spcPts val="2700"/>
              </a:spcAft>
              <a:buNone/>
            </a:pPr>
            <a:r>
              <a:rPr lang="en" sz="1150">
                <a:solidFill>
                  <a:schemeClr val="dk1"/>
                </a:solidFill>
                <a:latin typeface="Roboto"/>
                <a:ea typeface="Roboto"/>
                <a:cs typeface="Roboto"/>
                <a:sym typeface="Roboto"/>
              </a:rPr>
              <a:t>Even though it’s legal to breastfeed in public in all 50 states, there are countless instances of people being asked to leave or cover up – or even having the police called – while nursing. Many of the impacted families are families of color – specifically, undocumented families, immigrant families, and families who have been racialized and criminalized and have every reason to avoid police contact. We are in communication with all the first responders in Durham about how they can better support families in Durham, but the threat of police interaction for breastfeeding in public is real. We would highlight that a parent feeding their infant with a bottle is never asked to leave a public space. We strongly believe that both families are providing life-sustaining food to their infants and should be treated the same in </a:t>
            </a:r>
            <a:r>
              <a:rPr lang="en" sz="1150">
                <a:solidFill>
                  <a:srgbClr val="3A3A3A"/>
                </a:solidFill>
                <a:latin typeface="Roboto"/>
                <a:ea typeface="Roboto"/>
                <a:cs typeface="Roboto"/>
                <a:sym typeface="Roboto"/>
              </a:rPr>
              <a:t>public spaces.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ac06739784_0_2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2ac0673978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ac06739784_0_3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ac0673978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0a2dfa750b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0a2dfa750b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750">
                <a:latin typeface="Roboto"/>
                <a:ea typeface="Roboto"/>
                <a:cs typeface="Roboto"/>
                <a:sym typeface="Roboto"/>
              </a:rPr>
              <a:t>Include advocating for breastfeeding friendly and equitable health care policies and practices for families by supporting healthcare providers to be accountable for top quality and equitable care</a:t>
            </a:r>
            <a:endParaRPr sz="1750">
              <a:latin typeface="Roboto"/>
              <a:ea typeface="Roboto"/>
              <a:cs typeface="Roboto"/>
              <a:sym typeface="Roboto"/>
            </a:endParaRPr>
          </a:p>
          <a:p>
            <a:pPr indent="0" lvl="0" marL="0" rtl="0" algn="l">
              <a:lnSpc>
                <a:spcPct val="130000"/>
              </a:lnSpc>
              <a:spcBef>
                <a:spcPts val="1600"/>
              </a:spcBef>
              <a:spcAft>
                <a:spcPts val="0"/>
              </a:spcAft>
              <a:buNone/>
            </a:pPr>
            <a:r>
              <a:rPr b="1" lang="en" sz="1700">
                <a:solidFill>
                  <a:srgbClr val="81D742"/>
                </a:solidFill>
                <a:latin typeface="Roboto"/>
                <a:ea typeface="Roboto"/>
                <a:cs typeface="Roboto"/>
                <a:sym typeface="Roboto"/>
              </a:rPr>
              <a:t>Commonly Requested Templates</a:t>
            </a:r>
            <a:endParaRPr b="1" sz="1700">
              <a:solidFill>
                <a:srgbClr val="81D742"/>
              </a:solidFill>
              <a:latin typeface="Roboto"/>
              <a:ea typeface="Roboto"/>
              <a:cs typeface="Roboto"/>
              <a:sym typeface="Roboto"/>
            </a:endParaRPr>
          </a:p>
          <a:p>
            <a:pPr indent="-301625" lvl="0" marL="901700" rtl="0" algn="l">
              <a:lnSpc>
                <a:spcPct val="115000"/>
              </a:lnSpc>
              <a:spcBef>
                <a:spcPts val="1500"/>
              </a:spcBef>
              <a:spcAft>
                <a:spcPts val="0"/>
              </a:spcAft>
              <a:buClr>
                <a:srgbClr val="422A06"/>
              </a:buClr>
              <a:buSzPts val="1150"/>
              <a:buFont typeface="Roboto"/>
              <a:buChar char="●"/>
            </a:pPr>
            <a:r>
              <a:rPr lang="en" sz="1150">
                <a:solidFill>
                  <a:srgbClr val="422A06"/>
                </a:solidFill>
                <a:latin typeface="Roboto"/>
                <a:ea typeface="Roboto"/>
                <a:cs typeface="Roboto"/>
                <a:sym typeface="Roboto"/>
              </a:rPr>
              <a:t>View the </a:t>
            </a:r>
            <a:r>
              <a:rPr b="1" lang="en" sz="1150">
                <a:solidFill>
                  <a:srgbClr val="021BD8"/>
                </a:solidFill>
                <a:uFill>
                  <a:noFill/>
                </a:uFill>
                <a:latin typeface="Roboto"/>
                <a:ea typeface="Roboto"/>
                <a:cs typeface="Roboto"/>
                <a:sym typeface="Roboto"/>
                <a:hlinkClick r:id="rId2">
                  <a:extLst>
                    <a:ext uri="{A12FA001-AC4F-418D-AE19-62706E023703}">
                      <ahyp:hlinkClr val="tx"/>
                    </a:ext>
                  </a:extLst>
                </a:hlinkClick>
              </a:rPr>
              <a:t>Ten Steps to Breastfeeding Family Friendly Communities</a:t>
            </a:r>
            <a:r>
              <a:rPr lang="en" sz="1150">
                <a:solidFill>
                  <a:srgbClr val="422A06"/>
                </a:solidFill>
                <a:latin typeface="Roboto"/>
                <a:ea typeface="Roboto"/>
                <a:cs typeface="Roboto"/>
                <a:sym typeface="Roboto"/>
              </a:rPr>
              <a:t> (BFFC) Initiative as supported by the World Health Organization.</a:t>
            </a:r>
            <a:endParaRPr sz="1150">
              <a:solidFill>
                <a:srgbClr val="422A06"/>
              </a:solidFill>
              <a:latin typeface="Roboto"/>
              <a:ea typeface="Roboto"/>
              <a:cs typeface="Roboto"/>
              <a:sym typeface="Roboto"/>
            </a:endParaRPr>
          </a:p>
          <a:p>
            <a:pPr indent="-301625" lvl="0" marL="901700" rtl="0" algn="l">
              <a:lnSpc>
                <a:spcPct val="115000"/>
              </a:lnSpc>
              <a:spcBef>
                <a:spcPts val="0"/>
              </a:spcBef>
              <a:spcAft>
                <a:spcPts val="0"/>
              </a:spcAft>
              <a:buClr>
                <a:srgbClr val="422A06"/>
              </a:buClr>
              <a:buSzPts val="1150"/>
              <a:buFont typeface="Roboto"/>
              <a:buChar char="●"/>
            </a:pPr>
            <a:r>
              <a:rPr lang="en" sz="1150">
                <a:solidFill>
                  <a:srgbClr val="422A06"/>
                </a:solidFill>
                <a:latin typeface="Roboto"/>
                <a:ea typeface="Roboto"/>
                <a:cs typeface="Roboto"/>
                <a:sym typeface="Roboto"/>
              </a:rPr>
              <a:t>View </a:t>
            </a:r>
            <a:r>
              <a:rPr b="1" lang="en" sz="1150">
                <a:solidFill>
                  <a:srgbClr val="021BD8"/>
                </a:solidFill>
                <a:uFill>
                  <a:noFill/>
                </a:uFill>
                <a:latin typeface="Roboto"/>
                <a:ea typeface="Roboto"/>
                <a:cs typeface="Roboto"/>
                <a:sym typeface="Roboto"/>
                <a:hlinkClick r:id="rId3">
                  <a:extLst>
                    <a:ext uri="{A12FA001-AC4F-418D-AE19-62706E023703}">
                      <ahyp:hlinkClr val="tx"/>
                    </a:ext>
                  </a:extLst>
                </a:hlinkClick>
              </a:rPr>
              <a:t>Frequently Asked Questions (FAQs)</a:t>
            </a:r>
            <a:r>
              <a:rPr lang="en" sz="1150">
                <a:solidFill>
                  <a:srgbClr val="422A06"/>
                </a:solidFill>
                <a:latin typeface="Roboto"/>
                <a:ea typeface="Roboto"/>
                <a:cs typeface="Roboto"/>
                <a:sym typeface="Roboto"/>
              </a:rPr>
              <a:t> on Breastfeeding Family Friendly Community Designation.</a:t>
            </a:r>
            <a:endParaRPr sz="1150">
              <a:solidFill>
                <a:srgbClr val="422A06"/>
              </a:solidFill>
              <a:latin typeface="Roboto"/>
              <a:ea typeface="Roboto"/>
              <a:cs typeface="Roboto"/>
              <a:sym typeface="Roboto"/>
            </a:endParaRPr>
          </a:p>
          <a:p>
            <a:pPr indent="-301625" lvl="0" marL="901700" rtl="0" algn="l">
              <a:lnSpc>
                <a:spcPct val="115000"/>
              </a:lnSpc>
              <a:spcBef>
                <a:spcPts val="0"/>
              </a:spcBef>
              <a:spcAft>
                <a:spcPts val="0"/>
              </a:spcAft>
              <a:buClr>
                <a:srgbClr val="422A06"/>
              </a:buClr>
              <a:buSzPts val="1150"/>
              <a:buFont typeface="Roboto"/>
              <a:buChar char="●"/>
            </a:pPr>
            <a:r>
              <a:rPr lang="en" sz="1150">
                <a:solidFill>
                  <a:srgbClr val="422A06"/>
                </a:solidFill>
                <a:latin typeface="Roboto"/>
                <a:ea typeface="Roboto"/>
                <a:cs typeface="Roboto"/>
                <a:sym typeface="Roboto"/>
              </a:rPr>
              <a:t>View the Breastfeeding Family Friendly Community </a:t>
            </a:r>
            <a:r>
              <a:rPr b="1" lang="en" sz="1150">
                <a:solidFill>
                  <a:srgbClr val="021BD8"/>
                </a:solidFill>
                <a:uFill>
                  <a:noFill/>
                </a:uFill>
                <a:latin typeface="Roboto"/>
                <a:ea typeface="Roboto"/>
                <a:cs typeface="Roboto"/>
                <a:sym typeface="Roboto"/>
                <a:hlinkClick r:id="rId4">
                  <a:extLst>
                    <a:ext uri="{A12FA001-AC4F-418D-AE19-62706E023703}">
                      <ahyp:hlinkClr val="tx"/>
                    </a:ext>
                  </a:extLst>
                </a:hlinkClick>
              </a:rPr>
              <a:t>Self-Appraisal</a:t>
            </a:r>
            <a:r>
              <a:rPr lang="en" sz="1150">
                <a:solidFill>
                  <a:srgbClr val="422A06"/>
                </a:solidFill>
                <a:latin typeface="Roboto"/>
                <a:ea typeface="Roboto"/>
                <a:cs typeface="Roboto"/>
                <a:sym typeface="Roboto"/>
              </a:rPr>
              <a:t> of approaches and measures.</a:t>
            </a:r>
            <a:endParaRPr sz="1150">
              <a:solidFill>
                <a:srgbClr val="422A06"/>
              </a:solidFill>
              <a:latin typeface="Roboto"/>
              <a:ea typeface="Roboto"/>
              <a:cs typeface="Roboto"/>
              <a:sym typeface="Roboto"/>
            </a:endParaRPr>
          </a:p>
          <a:p>
            <a:pPr indent="-301625" lvl="0" marL="901700" rtl="0" algn="l">
              <a:lnSpc>
                <a:spcPct val="115000"/>
              </a:lnSpc>
              <a:spcBef>
                <a:spcPts val="0"/>
              </a:spcBef>
              <a:spcAft>
                <a:spcPts val="0"/>
              </a:spcAft>
              <a:buClr>
                <a:srgbClr val="422A06"/>
              </a:buClr>
              <a:buSzPts val="1150"/>
              <a:buFont typeface="Roboto"/>
              <a:buChar char="●"/>
            </a:pPr>
            <a:r>
              <a:rPr lang="en" sz="1150">
                <a:solidFill>
                  <a:srgbClr val="422A06"/>
                </a:solidFill>
                <a:latin typeface="Roboto"/>
                <a:ea typeface="Roboto"/>
                <a:cs typeface="Roboto"/>
                <a:sym typeface="Roboto"/>
              </a:rPr>
              <a:t>Download the </a:t>
            </a:r>
            <a:r>
              <a:rPr b="1" lang="en" sz="1150">
                <a:solidFill>
                  <a:srgbClr val="021BD8"/>
                </a:solidFill>
                <a:uFill>
                  <a:noFill/>
                </a:uFill>
                <a:latin typeface="Roboto"/>
                <a:ea typeface="Roboto"/>
                <a:cs typeface="Roboto"/>
                <a:sym typeface="Roboto"/>
                <a:hlinkClick r:id="rId5">
                  <a:extLst>
                    <a:ext uri="{A12FA001-AC4F-418D-AE19-62706E023703}">
                      <ahyp:hlinkClr val="tx"/>
                    </a:ext>
                  </a:extLst>
                </a:hlinkClick>
              </a:rPr>
              <a:t>Global Criteria</a:t>
            </a:r>
            <a:r>
              <a:rPr lang="en" sz="1150">
                <a:solidFill>
                  <a:srgbClr val="422A06"/>
                </a:solidFill>
                <a:latin typeface="Roboto"/>
                <a:ea typeface="Roboto"/>
                <a:cs typeface="Roboto"/>
                <a:sym typeface="Roboto"/>
              </a:rPr>
              <a:t>.</a:t>
            </a:r>
            <a:endParaRPr sz="1150">
              <a:solidFill>
                <a:srgbClr val="422A06"/>
              </a:solidFill>
              <a:latin typeface="Roboto"/>
              <a:ea typeface="Roboto"/>
              <a:cs typeface="Roboto"/>
              <a:sym typeface="Roboto"/>
            </a:endParaRPr>
          </a:p>
          <a:p>
            <a:pPr indent="-301625" lvl="0" marL="901700" rtl="0" algn="l">
              <a:lnSpc>
                <a:spcPct val="115000"/>
              </a:lnSpc>
              <a:spcBef>
                <a:spcPts val="0"/>
              </a:spcBef>
              <a:spcAft>
                <a:spcPts val="0"/>
              </a:spcAft>
              <a:buClr>
                <a:srgbClr val="422A06"/>
              </a:buClr>
              <a:buSzPts val="1150"/>
              <a:buFont typeface="Roboto"/>
              <a:buChar char="●"/>
            </a:pPr>
            <a:r>
              <a:rPr lang="en" sz="1150">
                <a:solidFill>
                  <a:srgbClr val="422A06"/>
                </a:solidFill>
                <a:latin typeface="Roboto"/>
                <a:ea typeface="Roboto"/>
                <a:cs typeface="Roboto"/>
                <a:sym typeface="Roboto"/>
              </a:rPr>
              <a:t>Download an example of a </a:t>
            </a:r>
            <a:r>
              <a:rPr b="1" lang="en" sz="1150">
                <a:solidFill>
                  <a:srgbClr val="021BD8"/>
                </a:solidFill>
                <a:uFill>
                  <a:noFill/>
                </a:uFill>
                <a:latin typeface="Roboto"/>
                <a:ea typeface="Roboto"/>
                <a:cs typeface="Roboto"/>
                <a:sym typeface="Roboto"/>
                <a:hlinkClick r:id="rId6">
                  <a:extLst>
                    <a:ext uri="{A12FA001-AC4F-418D-AE19-62706E023703}">
                      <ahyp:hlinkClr val="tx"/>
                    </a:ext>
                  </a:extLst>
                </a:hlinkClick>
              </a:rPr>
              <a:t>Business application</a:t>
            </a:r>
            <a:r>
              <a:rPr lang="en" sz="1150">
                <a:solidFill>
                  <a:srgbClr val="422A06"/>
                </a:solidFill>
                <a:latin typeface="Roboto"/>
                <a:ea typeface="Roboto"/>
                <a:cs typeface="Roboto"/>
                <a:sym typeface="Roboto"/>
              </a:rPr>
              <a:t>.</a:t>
            </a:r>
            <a:endParaRPr sz="1150">
              <a:solidFill>
                <a:srgbClr val="422A06"/>
              </a:solidFill>
              <a:latin typeface="Roboto"/>
              <a:ea typeface="Roboto"/>
              <a:cs typeface="Roboto"/>
              <a:sym typeface="Roboto"/>
            </a:endParaRPr>
          </a:p>
          <a:p>
            <a:pPr indent="-301625" lvl="0" marL="901700" rtl="0" algn="l">
              <a:lnSpc>
                <a:spcPct val="115000"/>
              </a:lnSpc>
              <a:spcBef>
                <a:spcPts val="0"/>
              </a:spcBef>
              <a:spcAft>
                <a:spcPts val="0"/>
              </a:spcAft>
              <a:buClr>
                <a:srgbClr val="422A06"/>
              </a:buClr>
              <a:buSzPts val="1150"/>
              <a:buFont typeface="Roboto"/>
              <a:buChar char="●"/>
            </a:pPr>
            <a:r>
              <a:rPr lang="en" sz="1150">
                <a:solidFill>
                  <a:srgbClr val="422A06"/>
                </a:solidFill>
                <a:latin typeface="Roboto"/>
                <a:ea typeface="Roboto"/>
                <a:cs typeface="Roboto"/>
                <a:sym typeface="Roboto"/>
              </a:rPr>
              <a:t>Download the </a:t>
            </a:r>
            <a:r>
              <a:rPr b="1" lang="en" sz="1150">
                <a:solidFill>
                  <a:srgbClr val="021BD8"/>
                </a:solidFill>
                <a:uFill>
                  <a:noFill/>
                </a:uFill>
                <a:latin typeface="Roboto"/>
                <a:ea typeface="Roboto"/>
                <a:cs typeface="Roboto"/>
                <a:sym typeface="Roboto"/>
                <a:hlinkClick r:id="rId7">
                  <a:extLst>
                    <a:ext uri="{A12FA001-AC4F-418D-AE19-62706E023703}">
                      <ahyp:hlinkClr val="tx"/>
                    </a:ext>
                  </a:extLst>
                </a:hlinkClick>
              </a:rPr>
              <a:t>Health Care Provider application</a:t>
            </a:r>
            <a:r>
              <a:rPr lang="en" sz="1150">
                <a:solidFill>
                  <a:srgbClr val="021BD8"/>
                </a:solidFill>
                <a:uFill>
                  <a:noFill/>
                </a:uFill>
                <a:latin typeface="Roboto"/>
                <a:ea typeface="Roboto"/>
                <a:cs typeface="Roboto"/>
                <a:sym typeface="Roboto"/>
                <a:hlinkClick r:id="rId8">
                  <a:extLst>
                    <a:ext uri="{A12FA001-AC4F-418D-AE19-62706E023703}">
                      <ahyp:hlinkClr val="tx"/>
                    </a:ext>
                  </a:extLst>
                </a:hlinkClick>
              </a:rPr>
              <a:t>.</a:t>
            </a:r>
            <a:endParaRPr sz="1150">
              <a:solidFill>
                <a:srgbClr val="021BD8"/>
              </a:solidFill>
              <a:latin typeface="Roboto"/>
              <a:ea typeface="Roboto"/>
              <a:cs typeface="Roboto"/>
              <a:sym typeface="Roboto"/>
            </a:endParaRPr>
          </a:p>
          <a:p>
            <a:pPr indent="-301625" lvl="0" marL="901700" rtl="0" algn="l">
              <a:lnSpc>
                <a:spcPct val="115000"/>
              </a:lnSpc>
              <a:spcBef>
                <a:spcPts val="0"/>
              </a:spcBef>
              <a:spcAft>
                <a:spcPts val="0"/>
              </a:spcAft>
              <a:buClr>
                <a:srgbClr val="422A06"/>
              </a:buClr>
              <a:buSzPts val="1150"/>
              <a:buFont typeface="Roboto"/>
              <a:buChar char="●"/>
            </a:pPr>
            <a:r>
              <a:rPr lang="en" sz="1150">
                <a:solidFill>
                  <a:srgbClr val="422A06"/>
                </a:solidFill>
                <a:latin typeface="Roboto"/>
                <a:ea typeface="Roboto"/>
                <a:cs typeface="Roboto"/>
                <a:sym typeface="Roboto"/>
              </a:rPr>
              <a:t>Download example proclamations: </a:t>
            </a:r>
            <a:r>
              <a:rPr b="1" lang="en" sz="1150">
                <a:solidFill>
                  <a:srgbClr val="021BD8"/>
                </a:solidFill>
                <a:uFill>
                  <a:noFill/>
                </a:uFill>
                <a:latin typeface="Roboto"/>
                <a:ea typeface="Roboto"/>
                <a:cs typeface="Roboto"/>
                <a:sym typeface="Roboto"/>
                <a:hlinkClick r:id="rId9">
                  <a:extLst>
                    <a:ext uri="{A12FA001-AC4F-418D-AE19-62706E023703}">
                      <ahyp:hlinkClr val="tx"/>
                    </a:ext>
                  </a:extLst>
                </a:hlinkClick>
              </a:rPr>
              <a:t>Carrboro/Chapel Hill Proclamation </a:t>
            </a:r>
            <a:r>
              <a:rPr lang="en" sz="1150">
                <a:solidFill>
                  <a:srgbClr val="422A06"/>
                </a:solidFill>
                <a:latin typeface="Roboto"/>
                <a:ea typeface="Roboto"/>
                <a:cs typeface="Roboto"/>
                <a:sym typeface="Roboto"/>
              </a:rPr>
              <a:t>or </a:t>
            </a:r>
            <a:r>
              <a:rPr b="1" lang="en" sz="1150">
                <a:solidFill>
                  <a:srgbClr val="021BD8"/>
                </a:solidFill>
                <a:uFill>
                  <a:noFill/>
                </a:uFill>
                <a:latin typeface="Roboto"/>
                <a:ea typeface="Roboto"/>
                <a:cs typeface="Roboto"/>
                <a:sym typeface="Roboto"/>
                <a:hlinkClick r:id="rId10">
                  <a:extLst>
                    <a:ext uri="{A12FA001-AC4F-418D-AE19-62706E023703}">
                      <ahyp:hlinkClr val="tx"/>
                    </a:ext>
                  </a:extLst>
                </a:hlinkClick>
              </a:rPr>
              <a:t>Durham Proclamation</a:t>
            </a:r>
            <a:r>
              <a:rPr b="1" lang="en" sz="1150">
                <a:solidFill>
                  <a:srgbClr val="422A06"/>
                </a:solidFill>
                <a:latin typeface="Roboto"/>
                <a:ea typeface="Roboto"/>
                <a:cs typeface="Roboto"/>
                <a:sym typeface="Roboto"/>
              </a:rPr>
              <a:t>.</a:t>
            </a:r>
            <a:endParaRPr sz="1750">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bf86acaa30_0_9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bf86acaa30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ac06739784_0_54: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ac06739784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c74c361ed4_0_21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c74c361ed4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c74c361ed4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c74c361ed4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ac06739784_0_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ac06739784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bfee139eaf_0_5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bfee139ea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bf86acaa30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bf86acaa30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c74c361ed4_0_8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c74c361ed4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bf86acaa30_0_161: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bf86acaa30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bf86acaa30_0_69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bf86acaa30_0_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bf86acaa3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bf86acaa30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bf86acaa30_0_1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bf86acaa30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bf86acaa30_0_156: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bf86acaa30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bfee139eaf_0_2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bfee139ea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bf86acaa30_0_75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bf86acaa30_0_7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bfee139eaf_0_1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bfee139ea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bfee139eaf_0_3: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bfee139ea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bfee139eaf_0_42: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bfee139eaf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bfee139eaf_0_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bfee139ea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bf86acaa30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2bf86acaa30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bf86acaa30_0_18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2bf86acaa30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bf86acaa30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bf86acaa30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bf86acaa3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bf86acaa3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bf86acaa30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bf86acaa30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bfee139eaf_0_25: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bfee139ea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bf86acaa30_0_8: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2bf86acaa3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bf86acaa30_0_410: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2bf86acaa30_0_4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bf86acaa30_0_507: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bf86acaa30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bf86acaa30_0_569:notes"/>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bf86acaa30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4"/>
        </a:solidFill>
      </p:bgPr>
    </p:bg>
    <p:spTree>
      <p:nvGrpSpPr>
        <p:cNvPr id="55" name="Shape 55"/>
        <p:cNvGrpSpPr/>
        <p:nvPr/>
      </p:nvGrpSpPr>
      <p:grpSpPr>
        <a:xfrm>
          <a:off x="0" y="0"/>
          <a:ext cx="0" cy="0"/>
          <a:chOff x="0" y="0"/>
          <a:chExt cx="0" cy="0"/>
        </a:xfrm>
      </p:grpSpPr>
      <p:sp>
        <p:nvSpPr>
          <p:cNvPr id="56" name="Google Shape;56;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7" name="Google Shape;57;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58" name="Google Shape;58;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4"/>
        </a:solidFill>
      </p:bgPr>
    </p:bg>
    <p:spTree>
      <p:nvGrpSpPr>
        <p:cNvPr id="59" name="Shape 59"/>
        <p:cNvGrpSpPr/>
        <p:nvPr/>
      </p:nvGrpSpPr>
      <p:grpSpPr>
        <a:xfrm>
          <a:off x="0" y="0"/>
          <a:ext cx="0" cy="0"/>
          <a:chOff x="0" y="0"/>
          <a:chExt cx="0" cy="0"/>
        </a:xfrm>
      </p:grpSpPr>
      <p:sp>
        <p:nvSpPr>
          <p:cNvPr id="60" name="Google Shape;60;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1" name="Google Shape;21;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accent5"/>
              </a:buClr>
              <a:buSzPts val="1800"/>
              <a:buChar char="●"/>
              <a:defRPr>
                <a:solidFill>
                  <a:schemeClr val="accent5"/>
                </a:solidFill>
              </a:defRPr>
            </a:lvl1pPr>
            <a:lvl2pPr indent="-317500" lvl="1" marL="914400" rtl="0">
              <a:spcBef>
                <a:spcPts val="0"/>
              </a:spcBef>
              <a:spcAft>
                <a:spcPts val="0"/>
              </a:spcAft>
              <a:buClr>
                <a:srgbClr val="003366"/>
              </a:buClr>
              <a:buSzPts val="1400"/>
              <a:buChar char="○"/>
              <a:defRPr>
                <a:solidFill>
                  <a:srgbClr val="003366"/>
                </a:solidFill>
              </a:defRPr>
            </a:lvl2pPr>
            <a:lvl3pPr indent="-317500" lvl="2" marL="1371600" rtl="0">
              <a:spcBef>
                <a:spcPts val="0"/>
              </a:spcBef>
              <a:spcAft>
                <a:spcPts val="0"/>
              </a:spcAft>
              <a:buClr>
                <a:srgbClr val="003366"/>
              </a:buClr>
              <a:buSzPts val="1400"/>
              <a:buChar char="■"/>
              <a:defRPr>
                <a:solidFill>
                  <a:srgbClr val="003366"/>
                </a:solidFill>
              </a:defRPr>
            </a:lvl3pPr>
            <a:lvl4pPr indent="-317500" lvl="3" marL="1828800" rtl="0">
              <a:spcBef>
                <a:spcPts val="0"/>
              </a:spcBef>
              <a:spcAft>
                <a:spcPts val="0"/>
              </a:spcAft>
              <a:buClr>
                <a:srgbClr val="003366"/>
              </a:buClr>
              <a:buSzPts val="1400"/>
              <a:buChar char="●"/>
              <a:defRPr>
                <a:solidFill>
                  <a:srgbClr val="003366"/>
                </a:solidFill>
              </a:defRPr>
            </a:lvl4pPr>
            <a:lvl5pPr indent="-317500" lvl="4" marL="2286000" rtl="0">
              <a:spcBef>
                <a:spcPts val="0"/>
              </a:spcBef>
              <a:spcAft>
                <a:spcPts val="0"/>
              </a:spcAft>
              <a:buClr>
                <a:srgbClr val="003366"/>
              </a:buClr>
              <a:buSzPts val="1400"/>
              <a:buChar char="○"/>
              <a:defRPr>
                <a:solidFill>
                  <a:srgbClr val="003366"/>
                </a:solidFill>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 name="Google Shape;22;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p:nvPr/>
        </p:nvSpPr>
        <p:spPr>
          <a:xfrm flipH="1" rot="10800000">
            <a:off x="0" y="1686000"/>
            <a:ext cx="9144000" cy="34575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 name="Google Shape;26;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7" name="Google Shape;27;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 name="Google Shape;28;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p:nvPr/>
        </p:nvSpPr>
        <p:spPr>
          <a:xfrm flipH="1" rot="10800000">
            <a:off x="0" y="656400"/>
            <a:ext cx="9144000" cy="4487100"/>
          </a:xfrm>
          <a:prstGeom prst="rect">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6"/>
          <p:cNvSpPr/>
          <p:nvPr/>
        </p:nvSpPr>
        <p:spPr>
          <a:xfrm>
            <a:off x="0" y="656350"/>
            <a:ext cx="9144000" cy="108600"/>
          </a:xfrm>
          <a:prstGeom prst="rect">
            <a:avLst/>
          </a:prstGeom>
          <a:gradFill>
            <a:gsLst>
              <a:gs pos="0">
                <a:srgbClr val="FFF6DB"/>
              </a:gs>
              <a:gs pos="100000">
                <a:srgbClr val="FAD25C"/>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3" name="Google Shape;33;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8" name="Google Shape;38;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39" name="Google Shape;39;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FFF2CC"/>
              </a:buClr>
              <a:buSzPts val="6000"/>
              <a:buNone/>
              <a:defRPr sz="6000">
                <a:solidFill>
                  <a:srgbClr val="FFF2CC"/>
                </a:solidFill>
              </a:defRPr>
            </a:lvl1pPr>
            <a:lvl2pPr lvl="1" rtl="0">
              <a:spcBef>
                <a:spcPts val="0"/>
              </a:spcBef>
              <a:spcAft>
                <a:spcPts val="0"/>
              </a:spcAft>
              <a:buClr>
                <a:srgbClr val="FFF2CC"/>
              </a:buClr>
              <a:buSzPts val="6000"/>
              <a:buNone/>
              <a:defRPr sz="6000">
                <a:solidFill>
                  <a:srgbClr val="FFF2CC"/>
                </a:solidFill>
              </a:defRPr>
            </a:lvl2pPr>
            <a:lvl3pPr lvl="2" rtl="0">
              <a:spcBef>
                <a:spcPts val="0"/>
              </a:spcBef>
              <a:spcAft>
                <a:spcPts val="0"/>
              </a:spcAft>
              <a:buClr>
                <a:srgbClr val="FFF2CC"/>
              </a:buClr>
              <a:buSzPts val="6000"/>
              <a:buNone/>
              <a:defRPr sz="6000">
                <a:solidFill>
                  <a:srgbClr val="FFF2CC"/>
                </a:solidFill>
              </a:defRPr>
            </a:lvl3pPr>
            <a:lvl4pPr lvl="3" rtl="0">
              <a:spcBef>
                <a:spcPts val="0"/>
              </a:spcBef>
              <a:spcAft>
                <a:spcPts val="0"/>
              </a:spcAft>
              <a:buClr>
                <a:srgbClr val="FFF2CC"/>
              </a:buClr>
              <a:buSzPts val="6000"/>
              <a:buNone/>
              <a:defRPr sz="6000">
                <a:solidFill>
                  <a:srgbClr val="FFF2CC"/>
                </a:solidFill>
              </a:defRPr>
            </a:lvl4pPr>
            <a:lvl5pPr lvl="4" rtl="0">
              <a:spcBef>
                <a:spcPts val="0"/>
              </a:spcBef>
              <a:spcAft>
                <a:spcPts val="0"/>
              </a:spcAft>
              <a:buClr>
                <a:srgbClr val="FFF2CC"/>
              </a:buClr>
              <a:buSzPts val="6000"/>
              <a:buNone/>
              <a:defRPr sz="6000">
                <a:solidFill>
                  <a:srgbClr val="FFF2CC"/>
                </a:solidFill>
              </a:defRPr>
            </a:lvl5pPr>
            <a:lvl6pPr lvl="5" rtl="0">
              <a:spcBef>
                <a:spcPts val="0"/>
              </a:spcBef>
              <a:spcAft>
                <a:spcPts val="0"/>
              </a:spcAft>
              <a:buClr>
                <a:srgbClr val="FFF2CC"/>
              </a:buClr>
              <a:buSzPts val="6000"/>
              <a:buNone/>
              <a:defRPr sz="6000">
                <a:solidFill>
                  <a:srgbClr val="FFF2CC"/>
                </a:solidFill>
              </a:defRPr>
            </a:lvl6pPr>
            <a:lvl7pPr lvl="6" rtl="0">
              <a:spcBef>
                <a:spcPts val="0"/>
              </a:spcBef>
              <a:spcAft>
                <a:spcPts val="0"/>
              </a:spcAft>
              <a:buClr>
                <a:srgbClr val="FFF2CC"/>
              </a:buClr>
              <a:buSzPts val="6000"/>
              <a:buNone/>
              <a:defRPr sz="6000">
                <a:solidFill>
                  <a:srgbClr val="FFF2CC"/>
                </a:solidFill>
              </a:defRPr>
            </a:lvl7pPr>
            <a:lvl8pPr lvl="7" rtl="0">
              <a:spcBef>
                <a:spcPts val="0"/>
              </a:spcBef>
              <a:spcAft>
                <a:spcPts val="0"/>
              </a:spcAft>
              <a:buClr>
                <a:srgbClr val="FFF2CC"/>
              </a:buClr>
              <a:buSzPts val="6000"/>
              <a:buNone/>
              <a:defRPr sz="6000">
                <a:solidFill>
                  <a:srgbClr val="FFF2CC"/>
                </a:solidFill>
              </a:defRPr>
            </a:lvl8pPr>
            <a:lvl9pPr lvl="8" rtl="0">
              <a:spcBef>
                <a:spcPts val="0"/>
              </a:spcBef>
              <a:spcAft>
                <a:spcPts val="0"/>
              </a:spcAft>
              <a:buClr>
                <a:srgbClr val="FFF2CC"/>
              </a:buClr>
              <a:buSzPts val="6000"/>
              <a:buNone/>
              <a:defRPr sz="6000">
                <a:solidFill>
                  <a:srgbClr val="FFF2CC"/>
                </a:solidFill>
              </a:defRPr>
            </a:lvl9pPr>
          </a:lstStyle>
          <a:p/>
        </p:txBody>
      </p:sp>
      <p:sp>
        <p:nvSpPr>
          <p:cNvPr id="42" name="Google Shape;42;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7" name="Google Shape;47;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8" name="Google Shape;48;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49" name="Google Shape;49;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4" name="Google Shape;54;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07376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21.png"/><Relationship Id="rId11" Type="http://schemas.openxmlformats.org/officeDocument/2006/relationships/image" Target="../media/image12.png"/><Relationship Id="rId10" Type="http://schemas.openxmlformats.org/officeDocument/2006/relationships/image" Target="../media/image14.png"/><Relationship Id="rId12" Type="http://schemas.openxmlformats.org/officeDocument/2006/relationships/image" Target="../media/image23.png"/><Relationship Id="rId9" Type="http://schemas.openxmlformats.org/officeDocument/2006/relationships/image" Target="../media/image3.png"/><Relationship Id="rId5" Type="http://schemas.openxmlformats.org/officeDocument/2006/relationships/image" Target="../media/image8.jpg"/><Relationship Id="rId6" Type="http://schemas.openxmlformats.org/officeDocument/2006/relationships/image" Target="../media/image30.jpg"/><Relationship Id="rId7" Type="http://schemas.openxmlformats.org/officeDocument/2006/relationships/image" Target="../media/image10.jpg"/><Relationship Id="rId8"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www.who.int/activities/promoting-baby-friendly-hospitals/ten-steps-to-successful-breastfeeding"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4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2.jpg"/><Relationship Id="rId4" Type="http://schemas.openxmlformats.org/officeDocument/2006/relationships/hyperlink" Target="https://breastfeedingcommunities.org/wp-content/uploads/2020/10/BFFCD-Ten-Steps-BFFCD_def-optimal-bf_100220.pdf" TargetMode="External"/><Relationship Id="rId5" Type="http://schemas.openxmlformats.org/officeDocument/2006/relationships/hyperlink" Target="https://breastfeedingcommunities.org/wp-content/uploads/2020/10/BFFCD-Ten-Steps-BFFCD_def-optimal-bf_100220.pdf" TargetMode="External"/><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51.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34.png"/><Relationship Id="rId5"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6.png"/><Relationship Id="rId4" Type="http://schemas.openxmlformats.org/officeDocument/2006/relationships/image" Target="../media/image52.png"/><Relationship Id="rId5"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8.jpg"/><Relationship Id="rId4" Type="http://schemas.openxmlformats.org/officeDocument/2006/relationships/image" Target="../media/image35.png"/><Relationship Id="rId5" Type="http://schemas.openxmlformats.org/officeDocument/2006/relationships/image" Target="../media/image28.png"/><Relationship Id="rId6" Type="http://schemas.openxmlformats.org/officeDocument/2006/relationships/image" Target="../media/image42.png"/><Relationship Id="rId7" Type="http://schemas.openxmlformats.org/officeDocument/2006/relationships/image" Target="../media/image41.png"/><Relationship Id="rId8" Type="http://schemas.openxmlformats.org/officeDocument/2006/relationships/hyperlink" Target="https://breastfeeddurham.org/new-lactation-areas-in-durham-businesses/"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2.png"/><Relationship Id="rId4" Type="http://schemas.openxmlformats.org/officeDocument/2006/relationships/image" Target="../media/image40.png"/><Relationship Id="rId5" Type="http://schemas.openxmlformats.org/officeDocument/2006/relationships/image" Target="../media/image33.png"/><Relationship Id="rId6" Type="http://schemas.openxmlformats.org/officeDocument/2006/relationships/image" Target="../media/image27.png"/><Relationship Id="rId7" Type="http://schemas.openxmlformats.org/officeDocument/2006/relationships/image" Target="../media/image29.png"/><Relationship Id="rId8"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hyperlink" Target="https://www.hmbana.org/welcome.html" TargetMode="External"/><Relationship Id="rId4" Type="http://schemas.openxmlformats.org/officeDocument/2006/relationships/hyperlink" Target="https://workwellnc.com/NCMakingItWork.php" TargetMode="External"/><Relationship Id="rId9" Type="http://schemas.openxmlformats.org/officeDocument/2006/relationships/hyperlink" Target="https://sph.unc.edu/cgbi/carolina-global-breastfeeding-institute/" TargetMode="External"/><Relationship Id="rId5" Type="http://schemas.openxmlformats.org/officeDocument/2006/relationships/hyperlink" Target="https://www.ncbfc.org/region-4" TargetMode="External"/><Relationship Id="rId6" Type="http://schemas.openxmlformats.org/officeDocument/2006/relationships/hyperlink" Target="https://globalhealthmedia.org/videos/" TargetMode="External"/><Relationship Id="rId7" Type="http://schemas.openxmlformats.org/officeDocument/2006/relationships/hyperlink" Target="https://breastfeeddurham.org" TargetMode="External"/><Relationship Id="rId8" Type="http://schemas.openxmlformats.org/officeDocument/2006/relationships/hyperlink" Target="https://breastfeedingcommunities.org/national-breastfeeding-resource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hyperlink" Target="https://www.acog.org/clinical/clinical-guidance/committee-opinion/articles/2018/10/optimizing-support-for-breastfeeding-as-part-of-obstetric-practice#:~:text=Obstetrician%E2%80%93gynecologists%20and%20other%20obstetric%20care%20providers%20should%20support%20each,for%20her%20and%20her%20infan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hyperlink" Target="https://www.bfmed.org/protocols" TargetMode="External"/><Relationship Id="rId4" Type="http://schemas.openxmlformats.org/officeDocument/2006/relationships/hyperlink" Target="https://www.who.int/tools/elena/interventions/hiv-infant-feeding#:~:text=Mothers%20known%20to%20be%20HIV%2Dinfected%20(and%20whose%20infants%20are,thereafter%2C%20and%20continue%20breast%20feed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hyperlink" Target="http://www.youtube.com/watch?v=8sLQ-xCiS5Q" TargetMode="External"/><Relationship Id="rId4" Type="http://schemas.openxmlformats.org/officeDocument/2006/relationships/image" Target="../media/image3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5.xml"/><Relationship Id="rId3" Type="http://schemas.openxmlformats.org/officeDocument/2006/relationships/image" Target="../media/image45.jpg"/><Relationship Id="rId4" Type="http://schemas.openxmlformats.org/officeDocument/2006/relationships/hyperlink" Target="mailto:durham@breastfeedingcommunities.org" TargetMode="External"/><Relationship Id="rId5" Type="http://schemas.openxmlformats.org/officeDocument/2006/relationships/image" Target="../media/image43.jpg"/><Relationship Id="rId6" Type="http://schemas.openxmlformats.org/officeDocument/2006/relationships/image" Target="../media/image39.png"/><Relationship Id="rId7" Type="http://schemas.openxmlformats.org/officeDocument/2006/relationships/image" Target="../media/image13.png"/><Relationship Id="rId8"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www.youtube.com/watch?v=Zhx-R6p1xAQ" TargetMode="Externa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native-land.ca/" TargetMode="Externa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3"/>
          <p:cNvSpPr txBox="1"/>
          <p:nvPr>
            <p:ph type="ctrTitle"/>
          </p:nvPr>
        </p:nvSpPr>
        <p:spPr>
          <a:xfrm>
            <a:off x="460950" y="3450177"/>
            <a:ext cx="8222100" cy="1214400"/>
          </a:xfrm>
          <a:prstGeom prst="rect">
            <a:avLst/>
          </a:prstGeom>
        </p:spPr>
        <p:txBody>
          <a:bodyPr anchorCtr="0" anchor="b" bIns="91425" lIns="91425" spcFirstLastPara="1" rIns="91425" wrap="square" tIns="91425">
            <a:normAutofit fontScale="90000"/>
          </a:bodyPr>
          <a:lstStyle/>
          <a:p>
            <a:pPr indent="0" lvl="0" marL="0" rtl="0" algn="ctr">
              <a:lnSpc>
                <a:spcPct val="115000"/>
              </a:lnSpc>
              <a:spcBef>
                <a:spcPts val="0"/>
              </a:spcBef>
              <a:spcAft>
                <a:spcPts val="0"/>
              </a:spcAft>
              <a:buNone/>
            </a:pPr>
            <a:r>
              <a:rPr lang="en" sz="4866">
                <a:solidFill>
                  <a:srgbClr val="FFF2CC"/>
                </a:solidFill>
              </a:rPr>
              <a:t>Community Connection</a:t>
            </a:r>
            <a:endParaRPr sz="4866">
              <a:solidFill>
                <a:srgbClr val="FFF2CC"/>
              </a:solidFill>
            </a:endParaRPr>
          </a:p>
          <a:p>
            <a:pPr indent="0" lvl="0" marL="0" rtl="0" algn="ctr">
              <a:lnSpc>
                <a:spcPct val="115000"/>
              </a:lnSpc>
              <a:spcBef>
                <a:spcPts val="0"/>
              </a:spcBef>
              <a:spcAft>
                <a:spcPts val="0"/>
              </a:spcAft>
              <a:buNone/>
            </a:pPr>
            <a:r>
              <a:t/>
            </a:r>
            <a:endParaRPr sz="4866">
              <a:solidFill>
                <a:srgbClr val="FFF2CC"/>
              </a:solidFill>
            </a:endParaRPr>
          </a:p>
          <a:p>
            <a:pPr indent="0" lvl="0" marL="0" rtl="0" algn="ctr">
              <a:lnSpc>
                <a:spcPct val="115000"/>
              </a:lnSpc>
              <a:spcBef>
                <a:spcPts val="0"/>
              </a:spcBef>
              <a:spcAft>
                <a:spcPts val="0"/>
              </a:spcAft>
              <a:buNone/>
            </a:pPr>
            <a:r>
              <a:rPr lang="en" sz="3199">
                <a:solidFill>
                  <a:srgbClr val="FFF2CC"/>
                </a:solidFill>
              </a:rPr>
              <a:t>OB’s </a:t>
            </a:r>
            <a:r>
              <a:rPr lang="en" sz="3199">
                <a:solidFill>
                  <a:srgbClr val="FFF2CC"/>
                </a:solidFill>
              </a:rPr>
              <a:t>Supporting Breastfeeding</a:t>
            </a:r>
            <a:endParaRPr sz="3199">
              <a:solidFill>
                <a:srgbClr val="FFF2CC"/>
              </a:solidFill>
            </a:endParaRPr>
          </a:p>
          <a:p>
            <a:pPr indent="0" lvl="0" marL="0" rtl="0" algn="ctr">
              <a:lnSpc>
                <a:spcPct val="115000"/>
              </a:lnSpc>
              <a:spcBef>
                <a:spcPts val="0"/>
              </a:spcBef>
              <a:spcAft>
                <a:spcPts val="0"/>
              </a:spcAft>
              <a:buNone/>
            </a:pPr>
            <a:r>
              <a:rPr lang="en" sz="3199">
                <a:solidFill>
                  <a:srgbClr val="FFF2CC"/>
                </a:solidFill>
              </a:rPr>
              <a:t>March 6, 2024</a:t>
            </a:r>
            <a:endParaRPr sz="3199">
              <a:solidFill>
                <a:srgbClr val="FFF2CC"/>
              </a:solidFill>
            </a:endParaRPr>
          </a:p>
          <a:p>
            <a:pPr indent="0" lvl="0" marL="0" rtl="0" algn="ctr">
              <a:lnSpc>
                <a:spcPct val="115000"/>
              </a:lnSpc>
              <a:spcBef>
                <a:spcPts val="0"/>
              </a:spcBef>
              <a:spcAft>
                <a:spcPts val="0"/>
              </a:spcAft>
              <a:buNone/>
            </a:pPr>
            <a:r>
              <a:t/>
            </a:r>
            <a:endParaRPr sz="3199">
              <a:solidFill>
                <a:srgbClr val="FFF2CC"/>
              </a:solidFill>
            </a:endParaRPr>
          </a:p>
          <a:p>
            <a:pPr indent="0" lvl="0" marL="0" rtl="0" algn="ctr">
              <a:lnSpc>
                <a:spcPct val="115000"/>
              </a:lnSpc>
              <a:spcBef>
                <a:spcPts val="0"/>
              </a:spcBef>
              <a:spcAft>
                <a:spcPts val="0"/>
              </a:spcAft>
              <a:buNone/>
            </a:pPr>
            <a:r>
              <a:rPr lang="en" sz="2311">
                <a:solidFill>
                  <a:srgbClr val="FFF2CC"/>
                </a:solidFill>
              </a:rPr>
              <a:t>By Breastfeed Durham</a:t>
            </a:r>
            <a:endParaRPr sz="2311">
              <a:solidFill>
                <a:srgbClr val="FFF2CC"/>
              </a:solidFill>
            </a:endParaRPr>
          </a:p>
          <a:p>
            <a:pPr indent="0" lvl="0" marL="0" rtl="0" algn="ctr">
              <a:lnSpc>
                <a:spcPct val="115000"/>
              </a:lnSpc>
              <a:spcBef>
                <a:spcPts val="0"/>
              </a:spcBef>
              <a:spcAft>
                <a:spcPts val="0"/>
              </a:spcAft>
              <a:buNone/>
            </a:pPr>
            <a:r>
              <a:rPr lang="en" sz="2311">
                <a:solidFill>
                  <a:srgbClr val="FFF2CC"/>
                </a:solidFill>
              </a:rPr>
              <a:t>BreastfeedDurham.org</a:t>
            </a:r>
            <a:endParaRPr sz="3355"/>
          </a:p>
        </p:txBody>
      </p:sp>
      <p:pic>
        <p:nvPicPr>
          <p:cNvPr id="66" name="Google Shape;66;p13"/>
          <p:cNvPicPr preferRelativeResize="0"/>
          <p:nvPr/>
        </p:nvPicPr>
        <p:blipFill>
          <a:blip r:embed="rId3">
            <a:alphaModFix/>
          </a:blip>
          <a:stretch>
            <a:fillRect/>
          </a:stretch>
        </p:blipFill>
        <p:spPr>
          <a:xfrm>
            <a:off x="7399750" y="3335725"/>
            <a:ext cx="1744250" cy="1744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121" name="Shape 121"/>
        <p:cNvGrpSpPr/>
        <p:nvPr/>
      </p:nvGrpSpPr>
      <p:grpSpPr>
        <a:xfrm>
          <a:off x="0" y="0"/>
          <a:ext cx="0" cy="0"/>
          <a:chOff x="0" y="0"/>
          <a:chExt cx="0" cy="0"/>
        </a:xfrm>
      </p:grpSpPr>
      <p:sp>
        <p:nvSpPr>
          <p:cNvPr id="122" name="Google Shape;122;p22"/>
          <p:cNvSpPr txBox="1"/>
          <p:nvPr>
            <p:ph idx="4294967295" type="body"/>
          </p:nvPr>
        </p:nvSpPr>
        <p:spPr>
          <a:xfrm>
            <a:off x="311700" y="1123550"/>
            <a:ext cx="8216100" cy="32316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t/>
            </a:r>
            <a:endParaRPr sz="5000">
              <a:solidFill>
                <a:schemeClr val="lt1"/>
              </a:solidFill>
            </a:endParaRPr>
          </a:p>
          <a:p>
            <a:pPr indent="-342900" lvl="0" marL="457200" rtl="0" algn="l">
              <a:spcBef>
                <a:spcPts val="1200"/>
              </a:spcBef>
              <a:spcAft>
                <a:spcPts val="0"/>
              </a:spcAft>
              <a:buClr>
                <a:schemeClr val="lt1"/>
              </a:buClr>
              <a:buSzPct val="100000"/>
              <a:buChar char="●"/>
            </a:pPr>
            <a:r>
              <a:rPr lang="en" sz="7200">
                <a:solidFill>
                  <a:schemeClr val="lt1"/>
                </a:solidFill>
              </a:rPr>
              <a:t>Age ~ Appearance</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Race ~ Ethnicity</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Socioeconomic status ~ Life experiences</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Sexual orientation ~ Gender identity</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Religion </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Language ~ Location ~ National origin/Geographically bounded </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Social groups</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Professional Status</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Physical Accessibility</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Neurodiversity</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Education</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Familial status ~ Relationship status</a:t>
            </a:r>
            <a:endParaRPr sz="7200">
              <a:solidFill>
                <a:schemeClr val="lt1"/>
              </a:solidFill>
            </a:endParaRPr>
          </a:p>
          <a:p>
            <a:pPr indent="-342900" lvl="0" marL="457200" rtl="0" algn="l">
              <a:spcBef>
                <a:spcPts val="0"/>
              </a:spcBef>
              <a:spcAft>
                <a:spcPts val="0"/>
              </a:spcAft>
              <a:buClr>
                <a:schemeClr val="lt1"/>
              </a:buClr>
              <a:buSzPct val="100000"/>
              <a:buChar char="●"/>
            </a:pPr>
            <a:r>
              <a:rPr lang="en" sz="7200">
                <a:solidFill>
                  <a:schemeClr val="lt1"/>
                </a:solidFill>
              </a:rPr>
              <a:t>Worldview</a:t>
            </a:r>
            <a:endParaRPr sz="7200">
              <a:solidFill>
                <a:schemeClr val="lt1"/>
              </a:solidFill>
            </a:endParaRPr>
          </a:p>
          <a:p>
            <a:pPr indent="0" lvl="0" marL="0" rtl="0" algn="l">
              <a:spcBef>
                <a:spcPts val="0"/>
              </a:spcBef>
              <a:spcAft>
                <a:spcPts val="0"/>
              </a:spcAft>
              <a:buNone/>
            </a:pPr>
            <a:r>
              <a:t/>
            </a:r>
            <a:endParaRPr sz="7200"/>
          </a:p>
        </p:txBody>
      </p:sp>
      <p:sp>
        <p:nvSpPr>
          <p:cNvPr id="123" name="Google Shape;123;p22"/>
          <p:cNvSpPr txBox="1"/>
          <p:nvPr>
            <p:ph idx="4294967295" type="title"/>
          </p:nvPr>
        </p:nvSpPr>
        <p:spPr>
          <a:xfrm>
            <a:off x="3600" y="-64075"/>
            <a:ext cx="9144000" cy="1333200"/>
          </a:xfrm>
          <a:prstGeom prst="rect">
            <a:avLst/>
          </a:prstGeom>
          <a:solidFill>
            <a:srgbClr val="0B5394"/>
          </a:solidFill>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a:solidFill>
                  <a:schemeClr val="lt1"/>
                </a:solidFill>
              </a:rPr>
              <a:t>We move between several different cultures </a:t>
            </a:r>
            <a:endParaRPr>
              <a:solidFill>
                <a:schemeClr val="lt1"/>
              </a:solidFill>
            </a:endParaRPr>
          </a:p>
          <a:p>
            <a:pPr indent="0" lvl="0" marL="0" rtl="0" algn="ctr">
              <a:spcBef>
                <a:spcPts val="0"/>
              </a:spcBef>
              <a:spcAft>
                <a:spcPts val="0"/>
              </a:spcAft>
              <a:buClr>
                <a:schemeClr val="dk1"/>
              </a:buClr>
              <a:buSzPts val="1100"/>
              <a:buFont typeface="Arial"/>
              <a:buNone/>
            </a:pPr>
            <a:r>
              <a:rPr lang="en">
                <a:solidFill>
                  <a:schemeClr val="lt1"/>
                </a:solidFill>
              </a:rPr>
              <a:t>– often without even thinking about it.</a:t>
            </a:r>
            <a:endParaRPr>
              <a:solidFill>
                <a:schemeClr val="lt1"/>
              </a:solidFill>
            </a:endParaRPr>
          </a:p>
        </p:txBody>
      </p:sp>
      <p:sp>
        <p:nvSpPr>
          <p:cNvPr id="124" name="Google Shape;124;p22"/>
          <p:cNvSpPr txBox="1"/>
          <p:nvPr/>
        </p:nvSpPr>
        <p:spPr>
          <a:xfrm>
            <a:off x="7265050" y="3329675"/>
            <a:ext cx="1622100" cy="1663800"/>
          </a:xfrm>
          <a:prstGeom prst="rect">
            <a:avLst/>
          </a:prstGeom>
          <a:solidFill>
            <a:srgbClr val="FFE599"/>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t/>
            </a:r>
            <a:endParaRPr sz="1800">
              <a:solidFill>
                <a:srgbClr val="073763"/>
              </a:solidFill>
              <a:latin typeface="Comic Sans MS"/>
              <a:ea typeface="Comic Sans MS"/>
              <a:cs typeface="Comic Sans MS"/>
              <a:sym typeface="Comic Sans MS"/>
            </a:endParaRPr>
          </a:p>
          <a:p>
            <a:pPr indent="0" lvl="0" marL="0" rtl="0" algn="ctr">
              <a:lnSpc>
                <a:spcPct val="115000"/>
              </a:lnSpc>
              <a:spcBef>
                <a:spcPts val="1200"/>
              </a:spcBef>
              <a:spcAft>
                <a:spcPts val="0"/>
              </a:spcAft>
              <a:buClr>
                <a:schemeClr val="dk1"/>
              </a:buClr>
              <a:buSzPts val="1100"/>
              <a:buFont typeface="Arial"/>
              <a:buNone/>
            </a:pPr>
            <a:r>
              <a:rPr lang="en" sz="1800">
                <a:solidFill>
                  <a:srgbClr val="073763"/>
                </a:solidFill>
                <a:latin typeface="Comic Sans MS"/>
                <a:ea typeface="Comic Sans MS"/>
                <a:cs typeface="Comic Sans MS"/>
                <a:sym typeface="Comic Sans MS"/>
              </a:rPr>
              <a:t>Who are you? </a:t>
            </a:r>
            <a:endParaRPr sz="1800">
              <a:solidFill>
                <a:srgbClr val="073763"/>
              </a:solidFill>
              <a:latin typeface="Comic Sans MS"/>
              <a:ea typeface="Comic Sans MS"/>
              <a:cs typeface="Comic Sans MS"/>
              <a:sym typeface="Comic Sans MS"/>
            </a:endParaRPr>
          </a:p>
          <a:p>
            <a:pPr indent="0" lvl="0" marL="0" rtl="0" algn="l">
              <a:spcBef>
                <a:spcPts val="1200"/>
              </a:spcBef>
              <a:spcAft>
                <a:spcPts val="0"/>
              </a:spcAft>
              <a:buNone/>
            </a:pPr>
            <a:r>
              <a:t/>
            </a:r>
            <a:endParaRPr>
              <a:solidFill>
                <a:srgbClr val="073763"/>
              </a:solidFill>
              <a:latin typeface="Old Standard TT"/>
              <a:ea typeface="Old Standard TT"/>
              <a:cs typeface="Old Standard TT"/>
              <a:sym typeface="Old Standard T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3"/>
          <p:cNvSpPr txBox="1"/>
          <p:nvPr>
            <p:ph type="title"/>
          </p:nvPr>
        </p:nvSpPr>
        <p:spPr>
          <a:xfrm>
            <a:off x="342675" y="388250"/>
            <a:ext cx="8445000" cy="42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Arial"/>
                <a:ea typeface="Arial"/>
                <a:cs typeface="Arial"/>
                <a:sym typeface="Arial"/>
              </a:rPr>
              <a:t>Intersectionality</a:t>
            </a:r>
            <a:endParaRPr sz="3100">
              <a:solidFill>
                <a:schemeClr val="lt1"/>
              </a:solidFill>
            </a:endParaRPr>
          </a:p>
        </p:txBody>
      </p:sp>
      <p:pic>
        <p:nvPicPr>
          <p:cNvPr id="130" name="Google Shape;130;p23"/>
          <p:cNvPicPr preferRelativeResize="0"/>
          <p:nvPr/>
        </p:nvPicPr>
        <p:blipFill>
          <a:blip r:embed="rId3">
            <a:alphaModFix/>
          </a:blip>
          <a:stretch>
            <a:fillRect/>
          </a:stretch>
        </p:blipFill>
        <p:spPr>
          <a:xfrm>
            <a:off x="342678" y="1378371"/>
            <a:ext cx="6225497" cy="3270125"/>
          </a:xfrm>
          <a:prstGeom prst="rect">
            <a:avLst/>
          </a:prstGeom>
          <a:noFill/>
          <a:ln>
            <a:noFill/>
          </a:ln>
        </p:spPr>
      </p:pic>
      <p:sp>
        <p:nvSpPr>
          <p:cNvPr id="131" name="Google Shape;131;p23"/>
          <p:cNvSpPr txBox="1"/>
          <p:nvPr>
            <p:ph type="title"/>
          </p:nvPr>
        </p:nvSpPr>
        <p:spPr>
          <a:xfrm>
            <a:off x="6832500" y="317400"/>
            <a:ext cx="1714500" cy="4331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lt1"/>
                </a:solidFill>
                <a:latin typeface="Arial"/>
                <a:ea typeface="Arial"/>
                <a:cs typeface="Arial"/>
                <a:sym typeface="Arial"/>
              </a:rPr>
              <a:t>Kimberlé Crenshaw uses the term "intersectionality" to describe the phenomenon of “standing in the path of multiple forms of exclusion.”</a:t>
            </a:r>
            <a:endParaRPr sz="20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4"/>
          <p:cNvPicPr preferRelativeResize="0"/>
          <p:nvPr/>
        </p:nvPicPr>
        <p:blipFill>
          <a:blip r:embed="rId3">
            <a:alphaModFix/>
          </a:blip>
          <a:stretch>
            <a:fillRect/>
          </a:stretch>
        </p:blipFill>
        <p:spPr>
          <a:xfrm>
            <a:off x="3709800" y="683850"/>
            <a:ext cx="3283501" cy="3311700"/>
          </a:xfrm>
          <a:prstGeom prst="rect">
            <a:avLst/>
          </a:prstGeom>
          <a:noFill/>
          <a:ln>
            <a:noFill/>
          </a:ln>
        </p:spPr>
      </p:pic>
      <p:pic>
        <p:nvPicPr>
          <p:cNvPr id="137" name="Google Shape;137;p24"/>
          <p:cNvPicPr preferRelativeResize="0"/>
          <p:nvPr/>
        </p:nvPicPr>
        <p:blipFill>
          <a:blip r:embed="rId4">
            <a:alphaModFix/>
          </a:blip>
          <a:stretch>
            <a:fillRect/>
          </a:stretch>
        </p:blipFill>
        <p:spPr>
          <a:xfrm>
            <a:off x="-180150" y="-12"/>
            <a:ext cx="2382550" cy="2928263"/>
          </a:xfrm>
          <a:prstGeom prst="rect">
            <a:avLst/>
          </a:prstGeom>
          <a:noFill/>
          <a:ln>
            <a:noFill/>
          </a:ln>
        </p:spPr>
      </p:pic>
      <p:pic>
        <p:nvPicPr>
          <p:cNvPr id="138" name="Google Shape;138;p24"/>
          <p:cNvPicPr preferRelativeResize="0"/>
          <p:nvPr/>
        </p:nvPicPr>
        <p:blipFill>
          <a:blip r:embed="rId5">
            <a:alphaModFix/>
          </a:blip>
          <a:stretch>
            <a:fillRect/>
          </a:stretch>
        </p:blipFill>
        <p:spPr>
          <a:xfrm>
            <a:off x="6039001" y="2810048"/>
            <a:ext cx="3857623" cy="2571124"/>
          </a:xfrm>
          <a:prstGeom prst="rect">
            <a:avLst/>
          </a:prstGeom>
          <a:noFill/>
          <a:ln>
            <a:noFill/>
          </a:ln>
        </p:spPr>
      </p:pic>
      <p:pic>
        <p:nvPicPr>
          <p:cNvPr id="139" name="Google Shape;139;p24"/>
          <p:cNvPicPr preferRelativeResize="0"/>
          <p:nvPr/>
        </p:nvPicPr>
        <p:blipFill>
          <a:blip r:embed="rId6">
            <a:alphaModFix/>
          </a:blip>
          <a:stretch>
            <a:fillRect/>
          </a:stretch>
        </p:blipFill>
        <p:spPr>
          <a:xfrm>
            <a:off x="3534375" y="3244460"/>
            <a:ext cx="3142548" cy="2094524"/>
          </a:xfrm>
          <a:prstGeom prst="rect">
            <a:avLst/>
          </a:prstGeom>
          <a:noFill/>
          <a:ln>
            <a:noFill/>
          </a:ln>
        </p:spPr>
      </p:pic>
      <p:pic>
        <p:nvPicPr>
          <p:cNvPr id="140" name="Google Shape;140;p24"/>
          <p:cNvPicPr preferRelativeResize="0"/>
          <p:nvPr/>
        </p:nvPicPr>
        <p:blipFill>
          <a:blip r:embed="rId7">
            <a:alphaModFix/>
          </a:blip>
          <a:stretch>
            <a:fillRect/>
          </a:stretch>
        </p:blipFill>
        <p:spPr>
          <a:xfrm>
            <a:off x="7539625" y="316400"/>
            <a:ext cx="2295450" cy="2295450"/>
          </a:xfrm>
          <a:prstGeom prst="rect">
            <a:avLst/>
          </a:prstGeom>
          <a:noFill/>
          <a:ln>
            <a:noFill/>
          </a:ln>
        </p:spPr>
      </p:pic>
      <p:pic>
        <p:nvPicPr>
          <p:cNvPr id="141" name="Google Shape;141;p24"/>
          <p:cNvPicPr preferRelativeResize="0"/>
          <p:nvPr/>
        </p:nvPicPr>
        <p:blipFill>
          <a:blip r:embed="rId8">
            <a:alphaModFix/>
          </a:blip>
          <a:stretch>
            <a:fillRect/>
          </a:stretch>
        </p:blipFill>
        <p:spPr>
          <a:xfrm>
            <a:off x="-245450" y="2501125"/>
            <a:ext cx="1802392" cy="2486725"/>
          </a:xfrm>
          <a:prstGeom prst="rect">
            <a:avLst/>
          </a:prstGeom>
          <a:noFill/>
          <a:ln>
            <a:noFill/>
          </a:ln>
        </p:spPr>
      </p:pic>
      <p:pic>
        <p:nvPicPr>
          <p:cNvPr id="142" name="Google Shape;142;p24"/>
          <p:cNvPicPr preferRelativeResize="0"/>
          <p:nvPr/>
        </p:nvPicPr>
        <p:blipFill>
          <a:blip r:embed="rId9">
            <a:alphaModFix/>
          </a:blip>
          <a:stretch>
            <a:fillRect/>
          </a:stretch>
        </p:blipFill>
        <p:spPr>
          <a:xfrm>
            <a:off x="1196101" y="3405700"/>
            <a:ext cx="2901699" cy="1772024"/>
          </a:xfrm>
          <a:prstGeom prst="rect">
            <a:avLst/>
          </a:prstGeom>
          <a:noFill/>
          <a:ln>
            <a:noFill/>
          </a:ln>
        </p:spPr>
      </p:pic>
      <p:pic>
        <p:nvPicPr>
          <p:cNvPr id="143" name="Google Shape;143;p24"/>
          <p:cNvPicPr preferRelativeResize="0"/>
          <p:nvPr/>
        </p:nvPicPr>
        <p:blipFill>
          <a:blip r:embed="rId10">
            <a:alphaModFix/>
          </a:blip>
          <a:stretch>
            <a:fillRect/>
          </a:stretch>
        </p:blipFill>
        <p:spPr>
          <a:xfrm>
            <a:off x="1834010" y="1304422"/>
            <a:ext cx="1980425" cy="2355354"/>
          </a:xfrm>
          <a:prstGeom prst="rect">
            <a:avLst/>
          </a:prstGeom>
          <a:noFill/>
          <a:ln>
            <a:noFill/>
          </a:ln>
        </p:spPr>
      </p:pic>
      <p:pic>
        <p:nvPicPr>
          <p:cNvPr id="144" name="Google Shape;144;p24"/>
          <p:cNvPicPr preferRelativeResize="0"/>
          <p:nvPr/>
        </p:nvPicPr>
        <p:blipFill>
          <a:blip r:embed="rId11">
            <a:alphaModFix/>
          </a:blip>
          <a:stretch>
            <a:fillRect/>
          </a:stretch>
        </p:blipFill>
        <p:spPr>
          <a:xfrm>
            <a:off x="2202404" y="70950"/>
            <a:ext cx="3470019" cy="1233476"/>
          </a:xfrm>
          <a:prstGeom prst="rect">
            <a:avLst/>
          </a:prstGeom>
          <a:noFill/>
          <a:ln>
            <a:noFill/>
          </a:ln>
        </p:spPr>
      </p:pic>
      <p:pic>
        <p:nvPicPr>
          <p:cNvPr id="145" name="Google Shape;145;p24"/>
          <p:cNvPicPr preferRelativeResize="0"/>
          <p:nvPr/>
        </p:nvPicPr>
        <p:blipFill>
          <a:blip r:embed="rId12">
            <a:alphaModFix/>
          </a:blip>
          <a:stretch>
            <a:fillRect/>
          </a:stretch>
        </p:blipFill>
        <p:spPr>
          <a:xfrm>
            <a:off x="5161425" y="70950"/>
            <a:ext cx="2464548" cy="1233475"/>
          </a:xfrm>
          <a:prstGeom prst="rect">
            <a:avLst/>
          </a:prstGeom>
          <a:noFill/>
          <a:ln>
            <a:noFill/>
          </a:ln>
        </p:spPr>
      </p:pic>
      <p:sp>
        <p:nvSpPr>
          <p:cNvPr id="146" name="Google Shape;146;p24"/>
          <p:cNvSpPr txBox="1"/>
          <p:nvPr/>
        </p:nvSpPr>
        <p:spPr>
          <a:xfrm>
            <a:off x="272925" y="1632900"/>
            <a:ext cx="7944300" cy="1877700"/>
          </a:xfrm>
          <a:prstGeom prst="rect">
            <a:avLst/>
          </a:prstGeom>
          <a:solidFill>
            <a:srgbClr val="000000">
              <a:alpha val="20000"/>
            </a:srgbClr>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500">
                <a:solidFill>
                  <a:srgbClr val="FFD966"/>
                </a:solidFill>
                <a:latin typeface="Old Standard TT"/>
                <a:ea typeface="Old Standard TT"/>
                <a:cs typeface="Old Standard TT"/>
                <a:sym typeface="Old Standard TT"/>
              </a:rPr>
              <a:t>Provider Culture </a:t>
            </a:r>
            <a:endParaRPr sz="5500">
              <a:solidFill>
                <a:srgbClr val="FFD966"/>
              </a:solidFill>
              <a:latin typeface="Old Standard TT"/>
              <a:ea typeface="Old Standard TT"/>
              <a:cs typeface="Old Standard TT"/>
              <a:sym typeface="Old Standard TT"/>
            </a:endParaRPr>
          </a:p>
          <a:p>
            <a:pPr indent="0" lvl="0" marL="0" rtl="0" algn="ctr">
              <a:spcBef>
                <a:spcPts val="0"/>
              </a:spcBef>
              <a:spcAft>
                <a:spcPts val="0"/>
              </a:spcAft>
              <a:buNone/>
            </a:pPr>
            <a:r>
              <a:rPr lang="en" sz="5500">
                <a:solidFill>
                  <a:srgbClr val="FFD966"/>
                </a:solidFill>
                <a:latin typeface="Old Standard TT"/>
                <a:ea typeface="Old Standard TT"/>
                <a:cs typeface="Old Standard TT"/>
                <a:sym typeface="Old Standard TT"/>
              </a:rPr>
              <a:t>Meets Patient Culture</a:t>
            </a:r>
            <a:endParaRPr sz="5500">
              <a:solidFill>
                <a:srgbClr val="FFD966"/>
              </a:solidFill>
              <a:latin typeface="Old Standard TT"/>
              <a:ea typeface="Old Standard TT"/>
              <a:cs typeface="Old Standard TT"/>
              <a:sym typeface="Old Standard T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txBox="1"/>
          <p:nvPr>
            <p:ph type="title"/>
          </p:nvPr>
        </p:nvSpPr>
        <p:spPr>
          <a:xfrm>
            <a:off x="490250" y="488250"/>
            <a:ext cx="62271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What cultural barriers exist between the provider and family?</a:t>
            </a:r>
            <a:endParaRPr/>
          </a:p>
        </p:txBody>
      </p:sp>
      <p:sp>
        <p:nvSpPr>
          <p:cNvPr id="152" name="Google Shape;152;p25"/>
          <p:cNvSpPr txBox="1"/>
          <p:nvPr/>
        </p:nvSpPr>
        <p:spPr>
          <a:xfrm>
            <a:off x="5692850" y="1157350"/>
            <a:ext cx="2679600" cy="2958300"/>
          </a:xfrm>
          <a:prstGeom prst="rect">
            <a:avLst/>
          </a:prstGeom>
          <a:solidFill>
            <a:srgbClr val="FFE599"/>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3600">
              <a:solidFill>
                <a:schemeClr val="dk1"/>
              </a:solidFill>
              <a:latin typeface="Comic Sans MS"/>
              <a:ea typeface="Comic Sans MS"/>
              <a:cs typeface="Comic Sans MS"/>
              <a:sym typeface="Comic Sans MS"/>
            </a:endParaRPr>
          </a:p>
          <a:p>
            <a:pPr indent="0" lvl="0" marL="0" rtl="0" algn="ctr">
              <a:lnSpc>
                <a:spcPct val="115000"/>
              </a:lnSpc>
              <a:spcBef>
                <a:spcPts val="1200"/>
              </a:spcBef>
              <a:spcAft>
                <a:spcPts val="0"/>
              </a:spcAft>
              <a:buClr>
                <a:schemeClr val="dk1"/>
              </a:buClr>
              <a:buSzPts val="1100"/>
              <a:buFont typeface="Arial"/>
              <a:buNone/>
            </a:pPr>
            <a:r>
              <a:rPr lang="en" sz="3600">
                <a:solidFill>
                  <a:schemeClr val="dk1"/>
                </a:solidFill>
                <a:latin typeface="Comic Sans MS"/>
                <a:ea typeface="Comic Sans MS"/>
                <a:cs typeface="Comic Sans MS"/>
                <a:sym typeface="Comic Sans MS"/>
              </a:rPr>
              <a:t>Who are you? </a:t>
            </a:r>
            <a:endParaRPr sz="3600">
              <a:solidFill>
                <a:schemeClr val="dk1"/>
              </a:solidFill>
              <a:latin typeface="Comic Sans MS"/>
              <a:ea typeface="Comic Sans MS"/>
              <a:cs typeface="Comic Sans MS"/>
              <a:sym typeface="Comic Sans MS"/>
            </a:endParaRPr>
          </a:p>
          <a:p>
            <a:pPr indent="0" lvl="0" marL="0" rtl="0" algn="l">
              <a:spcBef>
                <a:spcPts val="1200"/>
              </a:spcBef>
              <a:spcAft>
                <a:spcPts val="0"/>
              </a:spcAft>
              <a:buNone/>
            </a:pPr>
            <a:r>
              <a:t/>
            </a:r>
            <a:endParaRPr sz="3600">
              <a:latin typeface="Old Standard TT"/>
              <a:ea typeface="Old Standard TT"/>
              <a:cs typeface="Old Standard TT"/>
              <a:sym typeface="Old Standard T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a:solidFill>
                  <a:srgbClr val="FFFFFF"/>
                </a:solidFill>
              </a:rPr>
              <a:t>So many TEN Steps!</a:t>
            </a:r>
            <a:endParaRPr b="1">
              <a:solidFill>
                <a:srgbClr val="FFFFFF"/>
              </a:solidFill>
            </a:endParaRPr>
          </a:p>
          <a:p>
            <a:pPr indent="0" lvl="0" marL="0" rtl="0" algn="l">
              <a:spcBef>
                <a:spcPts val="0"/>
              </a:spcBef>
              <a:spcAft>
                <a:spcPts val="0"/>
              </a:spcAft>
              <a:buNone/>
            </a:pPr>
            <a:r>
              <a:rPr lang="en">
                <a:solidFill>
                  <a:srgbClr val="FFFFFF"/>
                </a:solidFill>
              </a:rPr>
              <a:t>Awards and Designations</a:t>
            </a:r>
            <a:endParaRPr>
              <a:solidFill>
                <a:srgbClr val="FFFFFF"/>
              </a:solidFill>
            </a:endParaRPr>
          </a:p>
        </p:txBody>
      </p:sp>
      <p:sp>
        <p:nvSpPr>
          <p:cNvPr id="158" name="Google Shape;158;p26"/>
          <p:cNvSpPr txBox="1"/>
          <p:nvPr>
            <p:ph idx="1" type="body"/>
          </p:nvPr>
        </p:nvSpPr>
        <p:spPr>
          <a:xfrm>
            <a:off x="319525" y="1919075"/>
            <a:ext cx="4845900" cy="3016800"/>
          </a:xfrm>
          <a:prstGeom prst="rect">
            <a:avLst/>
          </a:prstGeom>
          <a:solidFill>
            <a:srgbClr val="C9DAF8"/>
          </a:solidFill>
        </p:spPr>
        <p:txBody>
          <a:bodyPr anchorCtr="0" anchor="t" bIns="91425" lIns="91425" spcFirstLastPara="1" rIns="91425" wrap="square" tIns="91425">
            <a:normAutofit lnSpcReduction="20000"/>
          </a:bodyPr>
          <a:lstStyle/>
          <a:p>
            <a:pPr indent="0" lvl="0" marL="0" rtl="0" algn="ctr">
              <a:spcBef>
                <a:spcPts val="2300"/>
              </a:spcBef>
              <a:spcAft>
                <a:spcPts val="0"/>
              </a:spcAft>
              <a:buNone/>
            </a:pPr>
            <a:r>
              <a:rPr lang="en" sz="2125">
                <a:solidFill>
                  <a:srgbClr val="434343"/>
                </a:solidFill>
              </a:rPr>
              <a:t>WHO and UNICEF launched the Baby-friendly Hospital Initiative (BFHI) and </a:t>
            </a:r>
            <a:r>
              <a:rPr b="1" lang="en" sz="2125" u="sng">
                <a:solidFill>
                  <a:schemeClr val="hlink"/>
                </a:solidFill>
                <a:hlinkClick r:id="rId3"/>
              </a:rPr>
              <a:t>Ten steps to successful breastfeeding</a:t>
            </a:r>
            <a:r>
              <a:rPr lang="en" sz="2125">
                <a:solidFill>
                  <a:srgbClr val="434343"/>
                </a:solidFill>
              </a:rPr>
              <a:t>  to help motivate facilities providing maternity and newborn services worldwide to implement the Ten Steps to Successful Breastfeeding.</a:t>
            </a:r>
            <a:endParaRPr sz="1100">
              <a:solidFill>
                <a:srgbClr val="000000"/>
              </a:solidFill>
            </a:endParaRPr>
          </a:p>
          <a:p>
            <a:pPr indent="0" lvl="0" marL="0" rtl="0" algn="l">
              <a:spcBef>
                <a:spcPts val="1500"/>
              </a:spcBef>
              <a:spcAft>
                <a:spcPts val="1200"/>
              </a:spcAft>
              <a:buNone/>
            </a:pPr>
            <a:r>
              <a:t/>
            </a:r>
            <a:endParaRPr sz="1100">
              <a:solidFill>
                <a:srgbClr val="000000"/>
              </a:solidFill>
            </a:endParaRPr>
          </a:p>
        </p:txBody>
      </p:sp>
      <p:pic>
        <p:nvPicPr>
          <p:cNvPr id="159" name="Google Shape;159;p26"/>
          <p:cNvPicPr preferRelativeResize="0"/>
          <p:nvPr/>
        </p:nvPicPr>
        <p:blipFill>
          <a:blip r:embed="rId4">
            <a:alphaModFix/>
          </a:blip>
          <a:stretch>
            <a:fillRect/>
          </a:stretch>
        </p:blipFill>
        <p:spPr>
          <a:xfrm>
            <a:off x="5545160" y="0"/>
            <a:ext cx="3538364"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Why have </a:t>
            </a:r>
            <a:r>
              <a:rPr b="1" lang="en"/>
              <a:t>TEN Steps </a:t>
            </a:r>
            <a:r>
              <a:rPr lang="en"/>
              <a:t>for a </a:t>
            </a:r>
            <a:r>
              <a:rPr lang="en"/>
              <a:t>Community?</a:t>
            </a:r>
            <a:endParaRPr/>
          </a:p>
        </p:txBody>
      </p:sp>
      <p:sp>
        <p:nvSpPr>
          <p:cNvPr id="165" name="Google Shape;165;p27"/>
          <p:cNvSpPr txBox="1"/>
          <p:nvPr>
            <p:ph idx="1" type="body"/>
          </p:nvPr>
        </p:nvSpPr>
        <p:spPr>
          <a:xfrm>
            <a:off x="471900" y="1919075"/>
            <a:ext cx="8359200" cy="1469400"/>
          </a:xfrm>
          <a:prstGeom prst="rect">
            <a:avLst/>
          </a:prstGeom>
        </p:spPr>
        <p:txBody>
          <a:bodyPr anchorCtr="0" anchor="t" bIns="91425" lIns="91425" spcFirstLastPara="1" rIns="91425" wrap="square" tIns="91425">
            <a:normAutofit fontScale="70000" lnSpcReduction="20000"/>
          </a:bodyPr>
          <a:lstStyle/>
          <a:p>
            <a:pPr indent="0" lvl="0" marL="0" rtl="0" algn="ctr">
              <a:spcBef>
                <a:spcPts val="0"/>
              </a:spcBef>
              <a:spcAft>
                <a:spcPts val="0"/>
              </a:spcAft>
              <a:buNone/>
            </a:pPr>
            <a:r>
              <a:rPr lang="en" sz="1658">
                <a:solidFill>
                  <a:srgbClr val="000000"/>
                </a:solidFill>
              </a:rPr>
              <a:t>Families need breastfeeding, chestfeeding, and human milk feeding support beyond the hospital…</a:t>
            </a:r>
            <a:endParaRPr sz="1658">
              <a:solidFill>
                <a:srgbClr val="000000"/>
              </a:solidFill>
            </a:endParaRPr>
          </a:p>
          <a:p>
            <a:pPr indent="0" lvl="0" marL="0" rtl="0" algn="ctr">
              <a:spcBef>
                <a:spcPts val="1200"/>
              </a:spcBef>
              <a:spcAft>
                <a:spcPts val="0"/>
              </a:spcAft>
              <a:buNone/>
            </a:pPr>
            <a:r>
              <a:rPr lang="en" sz="2058">
                <a:solidFill>
                  <a:srgbClr val="000000"/>
                </a:solidFill>
              </a:rPr>
              <a:t>Families need a supportive community.</a:t>
            </a:r>
            <a:endParaRPr sz="2058">
              <a:solidFill>
                <a:srgbClr val="000000"/>
              </a:solidFill>
            </a:endParaRPr>
          </a:p>
          <a:p>
            <a:pPr indent="0" lvl="0" marL="0" rtl="0" algn="ctr">
              <a:spcBef>
                <a:spcPts val="1200"/>
              </a:spcBef>
              <a:spcAft>
                <a:spcPts val="0"/>
              </a:spcAft>
              <a:buNone/>
            </a:pPr>
            <a:r>
              <a:rPr lang="en" sz="2058">
                <a:solidFill>
                  <a:srgbClr val="000000"/>
                </a:solidFill>
              </a:rPr>
              <a:t>Communities need to collaborate to support families.</a:t>
            </a:r>
            <a:endParaRPr sz="2058">
              <a:solidFill>
                <a:srgbClr val="000000"/>
              </a:solidFill>
            </a:endParaRPr>
          </a:p>
          <a:p>
            <a:pPr indent="0" lvl="0" marL="0" rtl="0" algn="l">
              <a:spcBef>
                <a:spcPts val="1200"/>
              </a:spcBef>
              <a:spcAft>
                <a:spcPts val="1200"/>
              </a:spcAft>
              <a:buNone/>
            </a:pPr>
            <a:r>
              <a:t/>
            </a:r>
            <a:endParaRPr/>
          </a:p>
        </p:txBody>
      </p:sp>
      <p:sp>
        <p:nvSpPr>
          <p:cNvPr id="166" name="Google Shape;166;p27"/>
          <p:cNvSpPr/>
          <p:nvPr/>
        </p:nvSpPr>
        <p:spPr>
          <a:xfrm>
            <a:off x="1715250" y="2218675"/>
            <a:ext cx="738300" cy="767700"/>
          </a:xfrm>
          <a:prstGeom prst="curvedRight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p:nvPr/>
        </p:nvSpPr>
        <p:spPr>
          <a:xfrm rot="10800000">
            <a:off x="6948149" y="2117273"/>
            <a:ext cx="738300" cy="767400"/>
          </a:xfrm>
          <a:prstGeom prst="curvedRightArrow">
            <a:avLst>
              <a:gd fmla="val 25000" name="adj1"/>
              <a:gd fmla="val 51991"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7"/>
          <p:cNvSpPr txBox="1"/>
          <p:nvPr/>
        </p:nvSpPr>
        <p:spPr>
          <a:xfrm>
            <a:off x="909350" y="3421375"/>
            <a:ext cx="7386300" cy="1015800"/>
          </a:xfrm>
          <a:prstGeom prst="rect">
            <a:avLst/>
          </a:prstGeom>
          <a:solidFill>
            <a:srgbClr val="CFE2F3"/>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latin typeface="Roboto"/>
                <a:ea typeface="Roboto"/>
                <a:cs typeface="Roboto"/>
                <a:sym typeface="Roboto"/>
              </a:rPr>
              <a:t>Government, Healthcare, Community Support Providers, </a:t>
            </a:r>
            <a:endParaRPr b="1" sz="1800">
              <a:latin typeface="Roboto"/>
              <a:ea typeface="Roboto"/>
              <a:cs typeface="Roboto"/>
              <a:sym typeface="Roboto"/>
            </a:endParaRPr>
          </a:p>
          <a:p>
            <a:pPr indent="0" lvl="0" marL="0" rtl="0" algn="ctr">
              <a:spcBef>
                <a:spcPts val="0"/>
              </a:spcBef>
              <a:spcAft>
                <a:spcPts val="0"/>
              </a:spcAft>
              <a:buNone/>
            </a:pPr>
            <a:r>
              <a:rPr b="1" lang="en" sz="1800">
                <a:latin typeface="Roboto"/>
                <a:ea typeface="Roboto"/>
                <a:cs typeface="Roboto"/>
                <a:sym typeface="Roboto"/>
              </a:rPr>
              <a:t>Local Businesses, Nonprofits, Local Faith Communities, </a:t>
            </a:r>
            <a:endParaRPr b="1" sz="1800">
              <a:latin typeface="Roboto"/>
              <a:ea typeface="Roboto"/>
              <a:cs typeface="Roboto"/>
              <a:sym typeface="Roboto"/>
            </a:endParaRPr>
          </a:p>
          <a:p>
            <a:pPr indent="0" lvl="0" marL="0" rtl="0" algn="ctr">
              <a:spcBef>
                <a:spcPts val="0"/>
              </a:spcBef>
              <a:spcAft>
                <a:spcPts val="0"/>
              </a:spcAft>
              <a:buNone/>
            </a:pPr>
            <a:r>
              <a:rPr b="1" lang="en" sz="1800">
                <a:latin typeface="Roboto"/>
                <a:ea typeface="Roboto"/>
                <a:cs typeface="Roboto"/>
                <a:sym typeface="Roboto"/>
              </a:rPr>
              <a:t>Childcare Providers, Local Schools, and more...</a:t>
            </a:r>
            <a:endParaRPr>
              <a:latin typeface="Roboto"/>
              <a:ea typeface="Roboto"/>
              <a:cs typeface="Roboto"/>
              <a:sym typeface="Roboto"/>
            </a:endParaRPr>
          </a:p>
        </p:txBody>
      </p:sp>
      <p:sp>
        <p:nvSpPr>
          <p:cNvPr id="169" name="Google Shape;169;p27"/>
          <p:cNvSpPr txBox="1"/>
          <p:nvPr/>
        </p:nvSpPr>
        <p:spPr>
          <a:xfrm>
            <a:off x="1986300" y="4565925"/>
            <a:ext cx="5171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Roboto"/>
                <a:ea typeface="Roboto"/>
                <a:cs typeface="Roboto"/>
                <a:sym typeface="Roboto"/>
              </a:rPr>
              <a:t>We need to </a:t>
            </a:r>
            <a:r>
              <a:rPr b="1" lang="en" sz="2000">
                <a:latin typeface="Roboto"/>
                <a:ea typeface="Roboto"/>
                <a:cs typeface="Roboto"/>
                <a:sym typeface="Roboto"/>
              </a:rPr>
              <a:t>Engage the Whole Community!</a:t>
            </a:r>
            <a:endParaRPr b="1" sz="2000">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idx="2" type="body"/>
          </p:nvPr>
        </p:nvSpPr>
        <p:spPr>
          <a:xfrm>
            <a:off x="6762550" y="234900"/>
            <a:ext cx="2169900" cy="4673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1500"/>
              <a:t>Support and safeguard the nursing family. </a:t>
            </a:r>
            <a:endParaRPr sz="1500"/>
          </a:p>
          <a:p>
            <a:pPr indent="0" lvl="0" marL="0" rtl="0" algn="l">
              <a:spcBef>
                <a:spcPts val="1200"/>
              </a:spcBef>
              <a:spcAft>
                <a:spcPts val="0"/>
              </a:spcAft>
              <a:buNone/>
            </a:pPr>
            <a:r>
              <a:rPr lang="en" sz="1500"/>
              <a:t>An ecological model shows the ever expanding environment for protection, promotion, and support of breastfeeding, chestfeeding, and human milk feeding.  </a:t>
            </a:r>
            <a:endParaRPr sz="1500"/>
          </a:p>
          <a:p>
            <a:pPr indent="0" lvl="0" marL="0" rtl="0" algn="l">
              <a:spcBef>
                <a:spcPts val="1200"/>
              </a:spcBef>
              <a:spcAft>
                <a:spcPts val="1200"/>
              </a:spcAft>
              <a:buNone/>
            </a:pPr>
            <a:r>
              <a:t/>
            </a:r>
            <a:endParaRPr sz="1500"/>
          </a:p>
        </p:txBody>
      </p:sp>
      <p:pic>
        <p:nvPicPr>
          <p:cNvPr id="175" name="Google Shape;175;p28"/>
          <p:cNvPicPr preferRelativeResize="0"/>
          <p:nvPr/>
        </p:nvPicPr>
        <p:blipFill rotWithShape="1">
          <a:blip r:embed="rId3">
            <a:alphaModFix/>
          </a:blip>
          <a:srcRect b="0" l="642" r="6282" t="0"/>
          <a:stretch/>
        </p:blipFill>
        <p:spPr>
          <a:xfrm>
            <a:off x="0" y="0"/>
            <a:ext cx="6451526"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9"/>
          <p:cNvPicPr preferRelativeResize="0"/>
          <p:nvPr/>
        </p:nvPicPr>
        <p:blipFill rotWithShape="1">
          <a:blip r:embed="rId3">
            <a:alphaModFix/>
          </a:blip>
          <a:srcRect b="7813" l="0" r="0" t="7813"/>
          <a:stretch/>
        </p:blipFill>
        <p:spPr>
          <a:xfrm>
            <a:off x="150" y="0"/>
            <a:ext cx="9144003" cy="5142245"/>
          </a:xfrm>
          <a:prstGeom prst="rect">
            <a:avLst/>
          </a:prstGeom>
          <a:noFill/>
          <a:ln>
            <a:noFill/>
          </a:ln>
        </p:spPr>
      </p:pic>
      <p:sp>
        <p:nvSpPr>
          <p:cNvPr id="181" name="Google Shape;181;p29"/>
          <p:cNvSpPr txBox="1"/>
          <p:nvPr>
            <p:ph type="title"/>
          </p:nvPr>
        </p:nvSpPr>
        <p:spPr>
          <a:xfrm>
            <a:off x="490250" y="2659000"/>
            <a:ext cx="8240100" cy="1920000"/>
          </a:xfrm>
          <a:prstGeom prst="rect">
            <a:avLst/>
          </a:prstGeom>
          <a:solidFill>
            <a:srgbClr val="575757">
              <a:alpha val="54750"/>
            </a:srgbClr>
          </a:solidFill>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 sz="2500"/>
              <a:t>The Breastfeeding Family Friendly Communities (BFFC) initiative is a community-wide program to impact Health Equity, as supported by the World Health Organization guidelines to work with communities to improve breast/chestfeeding support services. </a:t>
            </a:r>
            <a:endParaRPr sz="2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30"/>
          <p:cNvPicPr preferRelativeResize="0"/>
          <p:nvPr/>
        </p:nvPicPr>
        <p:blipFill rotWithShape="1">
          <a:blip r:embed="rId3">
            <a:alphaModFix/>
          </a:blip>
          <a:srcRect b="8018" l="0" r="0" t="8018"/>
          <a:stretch/>
        </p:blipFill>
        <p:spPr>
          <a:xfrm>
            <a:off x="103475" y="0"/>
            <a:ext cx="4594499" cy="5143501"/>
          </a:xfrm>
          <a:prstGeom prst="rect">
            <a:avLst/>
          </a:prstGeom>
          <a:noFill/>
          <a:ln>
            <a:noFill/>
          </a:ln>
        </p:spPr>
      </p:pic>
      <p:sp>
        <p:nvSpPr>
          <p:cNvPr id="187" name="Google Shape;187;p30"/>
          <p:cNvSpPr txBox="1"/>
          <p:nvPr>
            <p:ph type="title"/>
          </p:nvPr>
        </p:nvSpPr>
        <p:spPr>
          <a:xfrm>
            <a:off x="70475" y="3488375"/>
            <a:ext cx="4726500" cy="1655100"/>
          </a:xfrm>
          <a:prstGeom prst="rect">
            <a:avLst/>
          </a:prstGeom>
          <a:solidFill>
            <a:srgbClr val="073763"/>
          </a:solidFill>
          <a:ln>
            <a:noFill/>
          </a:ln>
        </p:spPr>
        <p:txBody>
          <a:bodyPr anchorCtr="0" anchor="ctr" bIns="91425" lIns="91425" spcFirstLastPara="1" rIns="91425" wrap="square" tIns="91425">
            <a:normAutofit/>
          </a:bodyPr>
          <a:lstStyle/>
          <a:p>
            <a:pPr indent="0" lvl="0" marL="0" rtl="0" algn="ctr">
              <a:spcBef>
                <a:spcPts val="0"/>
              </a:spcBef>
              <a:spcAft>
                <a:spcPts val="0"/>
              </a:spcAft>
              <a:buNone/>
            </a:pPr>
            <a:r>
              <a:rPr lang="en" sz="3200" u="sng">
                <a:solidFill>
                  <a:schemeClr val="lt1"/>
                </a:solidFill>
                <a:hlinkClick r:id="rId4">
                  <a:extLst>
                    <a:ext uri="{A12FA001-AC4F-418D-AE19-62706E023703}">
                      <ahyp:hlinkClr val="tx"/>
                    </a:ext>
                  </a:extLst>
                </a:hlinkClick>
              </a:rPr>
              <a:t>Ten S</a:t>
            </a:r>
            <a:r>
              <a:rPr lang="en" sz="3200" u="sng">
                <a:solidFill>
                  <a:schemeClr val="lt1"/>
                </a:solidFill>
                <a:hlinkClick r:id="rId5">
                  <a:extLst>
                    <a:ext uri="{A12FA001-AC4F-418D-AE19-62706E023703}">
                      <ahyp:hlinkClr val="tx"/>
                    </a:ext>
                  </a:extLst>
                </a:hlinkClick>
              </a:rPr>
              <a:t>teps</a:t>
            </a:r>
            <a:r>
              <a:rPr lang="en" sz="3200">
                <a:solidFill>
                  <a:schemeClr val="lt1"/>
                </a:solidFill>
              </a:rPr>
              <a:t> to a Breastfeeding Family Friendly Community</a:t>
            </a:r>
            <a:endParaRPr sz="3200">
              <a:solidFill>
                <a:schemeClr val="lt1"/>
              </a:solidFill>
            </a:endParaRPr>
          </a:p>
        </p:txBody>
      </p:sp>
      <p:pic>
        <p:nvPicPr>
          <p:cNvPr id="188" name="Google Shape;188;p30"/>
          <p:cNvPicPr preferRelativeResize="0"/>
          <p:nvPr/>
        </p:nvPicPr>
        <p:blipFill>
          <a:blip r:embed="rId6">
            <a:alphaModFix/>
          </a:blip>
          <a:stretch>
            <a:fillRect/>
          </a:stretch>
        </p:blipFill>
        <p:spPr>
          <a:xfrm>
            <a:off x="5039900" y="111398"/>
            <a:ext cx="3709475" cy="49459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1"/>
          <p:cNvPicPr preferRelativeResize="0"/>
          <p:nvPr/>
        </p:nvPicPr>
        <p:blipFill>
          <a:blip r:embed="rId3">
            <a:alphaModFix/>
          </a:blip>
          <a:stretch>
            <a:fillRect/>
          </a:stretch>
        </p:blipFill>
        <p:spPr>
          <a:xfrm>
            <a:off x="177375" y="184513"/>
            <a:ext cx="3559001" cy="4593877"/>
          </a:xfrm>
          <a:prstGeom prst="rect">
            <a:avLst/>
          </a:prstGeom>
          <a:noFill/>
          <a:ln>
            <a:noFill/>
          </a:ln>
        </p:spPr>
      </p:pic>
      <p:pic>
        <p:nvPicPr>
          <p:cNvPr id="194" name="Google Shape;194;p31"/>
          <p:cNvPicPr preferRelativeResize="0"/>
          <p:nvPr/>
        </p:nvPicPr>
        <p:blipFill>
          <a:blip r:embed="rId4">
            <a:alphaModFix/>
          </a:blip>
          <a:stretch>
            <a:fillRect/>
          </a:stretch>
        </p:blipFill>
        <p:spPr>
          <a:xfrm>
            <a:off x="5499600" y="-486750"/>
            <a:ext cx="3405625" cy="3293649"/>
          </a:xfrm>
          <a:prstGeom prst="rect">
            <a:avLst/>
          </a:prstGeom>
          <a:noFill/>
          <a:ln>
            <a:noFill/>
          </a:ln>
        </p:spPr>
      </p:pic>
      <p:pic>
        <p:nvPicPr>
          <p:cNvPr id="195" name="Google Shape;195;p31"/>
          <p:cNvPicPr preferRelativeResize="0"/>
          <p:nvPr/>
        </p:nvPicPr>
        <p:blipFill>
          <a:blip r:embed="rId5">
            <a:alphaModFix/>
          </a:blip>
          <a:stretch>
            <a:fillRect/>
          </a:stretch>
        </p:blipFill>
        <p:spPr>
          <a:xfrm>
            <a:off x="890000" y="2404688"/>
            <a:ext cx="7958874" cy="2373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366"/>
        </a:solidFill>
      </p:bgPr>
    </p:bg>
    <p:spTree>
      <p:nvGrpSpPr>
        <p:cNvPr id="70" name="Shape 70"/>
        <p:cNvGrpSpPr/>
        <p:nvPr/>
      </p:nvGrpSpPr>
      <p:grpSpPr>
        <a:xfrm>
          <a:off x="0" y="0"/>
          <a:ext cx="0" cy="0"/>
          <a:chOff x="0" y="0"/>
          <a:chExt cx="0" cy="0"/>
        </a:xfrm>
      </p:grpSpPr>
      <p:sp>
        <p:nvSpPr>
          <p:cNvPr id="71" name="Google Shape;71;p14"/>
          <p:cNvSpPr txBox="1"/>
          <p:nvPr>
            <p:ph type="ctrTitle"/>
          </p:nvPr>
        </p:nvSpPr>
        <p:spPr>
          <a:xfrm>
            <a:off x="390525" y="308550"/>
            <a:ext cx="47610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FE599"/>
                </a:solidFill>
              </a:rPr>
              <a:t>Disclosure </a:t>
            </a:r>
            <a:endParaRPr>
              <a:solidFill>
                <a:srgbClr val="FFE599"/>
              </a:solidFill>
            </a:endParaRPr>
          </a:p>
        </p:txBody>
      </p:sp>
      <p:sp>
        <p:nvSpPr>
          <p:cNvPr id="72" name="Google Shape;72;p14"/>
          <p:cNvSpPr txBox="1"/>
          <p:nvPr>
            <p:ph idx="1" type="subTitle"/>
          </p:nvPr>
        </p:nvSpPr>
        <p:spPr>
          <a:xfrm>
            <a:off x="280500" y="1197925"/>
            <a:ext cx="5745900" cy="38289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SzPts val="688"/>
              <a:buNone/>
            </a:pPr>
            <a:r>
              <a:rPr b="1" lang="en" sz="1237">
                <a:latin typeface="Times New Roman"/>
                <a:ea typeface="Times New Roman"/>
                <a:cs typeface="Times New Roman"/>
                <a:sym typeface="Times New Roman"/>
              </a:rPr>
              <a:t>I have no conflict of interest, however I believe that lived experience impacts us al</a:t>
            </a:r>
            <a:r>
              <a:rPr lang="en" sz="1237">
                <a:latin typeface="Times New Roman"/>
                <a:ea typeface="Times New Roman"/>
                <a:cs typeface="Times New Roman"/>
                <a:sym typeface="Times New Roman"/>
              </a:rPr>
              <a:t>l.</a:t>
            </a:r>
            <a:endParaRPr sz="1237">
              <a:latin typeface="Times New Roman"/>
              <a:ea typeface="Times New Roman"/>
              <a:cs typeface="Times New Roman"/>
              <a:sym typeface="Times New Roman"/>
            </a:endParaRPr>
          </a:p>
          <a:p>
            <a:pPr indent="-307181" lvl="0" marL="4572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Executive Director and Board Member of Breastfeed Durham: </a:t>
            </a:r>
            <a:endParaRPr sz="1237">
              <a:latin typeface="Times New Roman"/>
              <a:ea typeface="Times New Roman"/>
              <a:cs typeface="Times New Roman"/>
              <a:sym typeface="Times New Roman"/>
            </a:endParaRPr>
          </a:p>
          <a:p>
            <a:pPr indent="-307181" lvl="0" marL="4572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Board Member of Fatherhood of Durham: </a:t>
            </a:r>
            <a:endParaRPr sz="1237">
              <a:latin typeface="Times New Roman"/>
              <a:ea typeface="Times New Roman"/>
              <a:cs typeface="Times New Roman"/>
              <a:sym typeface="Times New Roman"/>
            </a:endParaRPr>
          </a:p>
          <a:p>
            <a:pPr indent="-307181" lvl="0" marL="4572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Background in Childcare and Community Health:</a:t>
            </a:r>
            <a:endParaRPr sz="1237">
              <a:latin typeface="Times New Roman"/>
              <a:ea typeface="Times New Roman"/>
              <a:cs typeface="Times New Roman"/>
              <a:sym typeface="Times New Roman"/>
            </a:endParaRPr>
          </a:p>
          <a:p>
            <a:pPr indent="-307181" lvl="1" marL="9144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Worked with the Durham Headstart program</a:t>
            </a:r>
            <a:endParaRPr sz="1237">
              <a:latin typeface="Times New Roman"/>
              <a:ea typeface="Times New Roman"/>
              <a:cs typeface="Times New Roman"/>
              <a:sym typeface="Times New Roman"/>
            </a:endParaRPr>
          </a:p>
          <a:p>
            <a:pPr indent="-307181" lvl="1" marL="9144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Served as a Community Health Worker with the Durham County Department of Public Health</a:t>
            </a:r>
            <a:endParaRPr sz="1237">
              <a:latin typeface="Times New Roman"/>
              <a:ea typeface="Times New Roman"/>
              <a:cs typeface="Times New Roman"/>
              <a:sym typeface="Times New Roman"/>
            </a:endParaRPr>
          </a:p>
          <a:p>
            <a:pPr indent="-307181" lvl="0" marL="4572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Personal Experience and Advocacy:</a:t>
            </a:r>
            <a:endParaRPr sz="1237">
              <a:latin typeface="Times New Roman"/>
              <a:ea typeface="Times New Roman"/>
              <a:cs typeface="Times New Roman"/>
              <a:sym typeface="Times New Roman"/>
            </a:endParaRPr>
          </a:p>
          <a:p>
            <a:pPr indent="-307181" lvl="1" marL="9144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As a mother and grandmother who has breastfed five children, she brings personal experience to her advocacy work.</a:t>
            </a:r>
            <a:endParaRPr sz="1237">
              <a:latin typeface="Times New Roman"/>
              <a:ea typeface="Times New Roman"/>
              <a:cs typeface="Times New Roman"/>
              <a:sym typeface="Times New Roman"/>
            </a:endParaRPr>
          </a:p>
          <a:p>
            <a:pPr indent="-307181" lvl="1" marL="9144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Her motto, “A happy mom breastfeeding is a happy baby eating,” reflects her philosophy of supporting and empowering breastfeeding mothers.</a:t>
            </a:r>
            <a:endParaRPr sz="1237">
              <a:latin typeface="Times New Roman"/>
              <a:ea typeface="Times New Roman"/>
              <a:cs typeface="Times New Roman"/>
              <a:sym typeface="Times New Roman"/>
            </a:endParaRPr>
          </a:p>
          <a:p>
            <a:pPr indent="-307181" lvl="0" marL="4572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Community Engagement and Support:</a:t>
            </a:r>
            <a:endParaRPr sz="1237">
              <a:latin typeface="Times New Roman"/>
              <a:ea typeface="Times New Roman"/>
              <a:cs typeface="Times New Roman"/>
              <a:sym typeface="Times New Roman"/>
            </a:endParaRPr>
          </a:p>
          <a:p>
            <a:pPr indent="-307181" lvl="1" marL="9144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Regularly attends community events, fostering connections and offering support.</a:t>
            </a:r>
            <a:endParaRPr sz="1237">
              <a:latin typeface="Times New Roman"/>
              <a:ea typeface="Times New Roman"/>
              <a:cs typeface="Times New Roman"/>
              <a:sym typeface="Times New Roman"/>
            </a:endParaRPr>
          </a:p>
          <a:p>
            <a:pPr indent="-307181" lvl="1" marL="914400" rtl="0" algn="l">
              <a:lnSpc>
                <a:spcPct val="90000"/>
              </a:lnSpc>
              <a:spcBef>
                <a:spcPts val="0"/>
              </a:spcBef>
              <a:spcAft>
                <a:spcPts val="0"/>
              </a:spcAft>
              <a:buSzPts val="1238"/>
              <a:buFont typeface="Times New Roman"/>
              <a:buChar char="○"/>
            </a:pPr>
            <a:r>
              <a:rPr lang="en" sz="1237">
                <a:latin typeface="Times New Roman"/>
                <a:ea typeface="Times New Roman"/>
                <a:cs typeface="Times New Roman"/>
                <a:sym typeface="Times New Roman"/>
              </a:rPr>
              <a:t>Known as the “resource lady” in her community, highlighting her role in providing information and resources related to chest/breastfeeding and other relevant topics.</a:t>
            </a:r>
            <a:endParaRPr sz="1237">
              <a:latin typeface="Times New Roman"/>
              <a:ea typeface="Times New Roman"/>
              <a:cs typeface="Times New Roman"/>
              <a:sym typeface="Times New Roman"/>
            </a:endParaRPr>
          </a:p>
          <a:p>
            <a:pPr indent="0" lvl="0" marL="0" rtl="0" algn="l">
              <a:lnSpc>
                <a:spcPct val="90000"/>
              </a:lnSpc>
              <a:spcBef>
                <a:spcPts val="0"/>
              </a:spcBef>
              <a:spcAft>
                <a:spcPts val="0"/>
              </a:spcAft>
              <a:buSzPts val="688"/>
              <a:buNone/>
            </a:pPr>
            <a:r>
              <a:rPr lang="en" sz="1237">
                <a:latin typeface="Times New Roman"/>
                <a:ea typeface="Times New Roman"/>
                <a:cs typeface="Times New Roman"/>
                <a:sym typeface="Times New Roman"/>
              </a:rPr>
              <a:t>Bernadette Greene's dedication to her community and her roles in various organizations showcase her commitment to supporting families, promoting health and wellbeing, and being a valuable resource for parents in Durham.</a:t>
            </a:r>
            <a:endParaRPr sz="1237">
              <a:latin typeface="Times New Roman"/>
              <a:ea typeface="Times New Roman"/>
              <a:cs typeface="Times New Roman"/>
              <a:sym typeface="Times New Roman"/>
            </a:endParaRPr>
          </a:p>
        </p:txBody>
      </p:sp>
      <p:pic>
        <p:nvPicPr>
          <p:cNvPr id="73" name="Google Shape;73;p14"/>
          <p:cNvPicPr preferRelativeResize="0"/>
          <p:nvPr/>
        </p:nvPicPr>
        <p:blipFill>
          <a:blip r:embed="rId3">
            <a:alphaModFix/>
          </a:blip>
          <a:stretch>
            <a:fillRect/>
          </a:stretch>
        </p:blipFill>
        <p:spPr>
          <a:xfrm>
            <a:off x="6250775" y="3750"/>
            <a:ext cx="2893225" cy="51435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2"/>
          <p:cNvSpPr txBox="1"/>
          <p:nvPr/>
        </p:nvSpPr>
        <p:spPr>
          <a:xfrm>
            <a:off x="5163250" y="177450"/>
            <a:ext cx="3661200" cy="4406700"/>
          </a:xfrm>
          <a:prstGeom prst="rect">
            <a:avLst/>
          </a:prstGeom>
          <a:solidFill>
            <a:schemeClr val="lt1"/>
          </a:solidFill>
          <a:ln>
            <a:noFill/>
          </a:ln>
        </p:spPr>
        <p:txBody>
          <a:bodyPr anchorCtr="0" anchor="t" bIns="91425" lIns="91425" spcFirstLastPara="1" rIns="91425" wrap="square" tIns="91425">
            <a:spAutoFit/>
          </a:bodyPr>
          <a:lstStyle/>
          <a:p>
            <a:pPr indent="0" lvl="0" marL="0" rtl="0" algn="r">
              <a:lnSpc>
                <a:spcPct val="100000"/>
              </a:lnSpc>
              <a:spcBef>
                <a:spcPts val="0"/>
              </a:spcBef>
              <a:spcAft>
                <a:spcPts val="0"/>
              </a:spcAft>
              <a:buNone/>
            </a:pPr>
            <a:r>
              <a:rPr lang="en" sz="2350">
                <a:latin typeface="Roboto"/>
                <a:ea typeface="Roboto"/>
                <a:cs typeface="Roboto"/>
                <a:sym typeface="Roboto"/>
              </a:rPr>
              <a:t>First Food Equity </a:t>
            </a:r>
            <a:endParaRPr sz="2350">
              <a:latin typeface="Roboto"/>
              <a:ea typeface="Roboto"/>
              <a:cs typeface="Roboto"/>
              <a:sym typeface="Roboto"/>
            </a:endParaRPr>
          </a:p>
          <a:p>
            <a:pPr indent="0" lvl="0" marL="0" rtl="0" algn="r">
              <a:lnSpc>
                <a:spcPct val="100000"/>
              </a:lnSpc>
              <a:spcBef>
                <a:spcPts val="0"/>
              </a:spcBef>
              <a:spcAft>
                <a:spcPts val="0"/>
              </a:spcAft>
              <a:buNone/>
            </a:pPr>
            <a:r>
              <a:rPr lang="en" sz="2350">
                <a:latin typeface="Roboto"/>
                <a:ea typeface="Roboto"/>
                <a:cs typeface="Roboto"/>
                <a:sym typeface="Roboto"/>
              </a:rPr>
              <a:t>A Shared Responsibility</a:t>
            </a:r>
            <a:endParaRPr sz="1150">
              <a:latin typeface="Roboto"/>
              <a:ea typeface="Roboto"/>
              <a:cs typeface="Roboto"/>
              <a:sym typeface="Roboto"/>
            </a:endParaRPr>
          </a:p>
          <a:p>
            <a:pPr indent="0" lvl="0" marL="0" rtl="0" algn="l">
              <a:lnSpc>
                <a:spcPct val="120000"/>
              </a:lnSpc>
              <a:spcBef>
                <a:spcPts val="0"/>
              </a:spcBef>
              <a:spcAft>
                <a:spcPts val="0"/>
              </a:spcAft>
              <a:buNone/>
            </a:pPr>
            <a:r>
              <a:t/>
            </a:r>
            <a:endParaRPr sz="1650">
              <a:latin typeface="Roboto"/>
              <a:ea typeface="Roboto"/>
              <a:cs typeface="Roboto"/>
              <a:sym typeface="Roboto"/>
            </a:endParaRPr>
          </a:p>
          <a:p>
            <a:pPr indent="0" lvl="0" marL="0" rtl="0" algn="l">
              <a:lnSpc>
                <a:spcPct val="120000"/>
              </a:lnSpc>
              <a:spcBef>
                <a:spcPts val="0"/>
              </a:spcBef>
              <a:spcAft>
                <a:spcPts val="0"/>
              </a:spcAft>
              <a:buNone/>
            </a:pPr>
            <a:r>
              <a:rPr lang="en" sz="1250">
                <a:latin typeface="Roboto"/>
                <a:ea typeface="Roboto"/>
                <a:cs typeface="Roboto"/>
                <a:sym typeface="Roboto"/>
              </a:rPr>
              <a:t>Even though it’s </a:t>
            </a:r>
            <a:r>
              <a:rPr b="1" lang="en" sz="1250">
                <a:latin typeface="Roboto"/>
                <a:ea typeface="Roboto"/>
                <a:cs typeface="Roboto"/>
                <a:sym typeface="Roboto"/>
              </a:rPr>
              <a:t>legal to breastfeed in public in all 50 states,</a:t>
            </a:r>
            <a:r>
              <a:rPr lang="en" sz="1250">
                <a:latin typeface="Roboto"/>
                <a:ea typeface="Roboto"/>
                <a:cs typeface="Roboto"/>
                <a:sym typeface="Roboto"/>
              </a:rPr>
              <a:t> there are countless instances of people being </a:t>
            </a:r>
            <a:r>
              <a:rPr b="1" lang="en" sz="1250">
                <a:latin typeface="Roboto"/>
                <a:ea typeface="Roboto"/>
                <a:cs typeface="Roboto"/>
                <a:sym typeface="Roboto"/>
              </a:rPr>
              <a:t>asked to leave or cover up</a:t>
            </a:r>
            <a:r>
              <a:rPr lang="en" sz="1250">
                <a:latin typeface="Roboto"/>
                <a:ea typeface="Roboto"/>
                <a:cs typeface="Roboto"/>
                <a:sym typeface="Roboto"/>
              </a:rPr>
              <a:t> – or even having the police called – while nursing. Many of those impacted are families of color – specifically, undocumented families, immigrant families, and families who have been racialized and criminalized and have every reason to avoid police contact. </a:t>
            </a:r>
            <a:endParaRPr sz="1250">
              <a:latin typeface="Roboto"/>
              <a:ea typeface="Roboto"/>
              <a:cs typeface="Roboto"/>
              <a:sym typeface="Roboto"/>
            </a:endParaRPr>
          </a:p>
          <a:p>
            <a:pPr indent="0" lvl="0" marL="0" rtl="0" algn="l">
              <a:lnSpc>
                <a:spcPct val="120000"/>
              </a:lnSpc>
              <a:spcBef>
                <a:spcPts val="0"/>
              </a:spcBef>
              <a:spcAft>
                <a:spcPts val="0"/>
              </a:spcAft>
              <a:buNone/>
            </a:pPr>
            <a:r>
              <a:t/>
            </a:r>
            <a:endParaRPr sz="1250">
              <a:latin typeface="Roboto"/>
              <a:ea typeface="Roboto"/>
              <a:cs typeface="Roboto"/>
              <a:sym typeface="Roboto"/>
            </a:endParaRPr>
          </a:p>
          <a:p>
            <a:pPr indent="0" lvl="0" marL="0" rtl="0" algn="l">
              <a:lnSpc>
                <a:spcPct val="120000"/>
              </a:lnSpc>
              <a:spcBef>
                <a:spcPts val="0"/>
              </a:spcBef>
              <a:spcAft>
                <a:spcPts val="0"/>
              </a:spcAft>
              <a:buNone/>
            </a:pPr>
            <a:r>
              <a:rPr lang="en" sz="1250">
                <a:latin typeface="Roboto"/>
                <a:ea typeface="Roboto"/>
                <a:cs typeface="Roboto"/>
                <a:sym typeface="Roboto"/>
              </a:rPr>
              <a:t>Parents feeding their infant with a bottle are never asked to leave a public space. We strongly believe that chest/breastfeeding families should be treated the same in public spaces.</a:t>
            </a:r>
            <a:endParaRPr sz="1500">
              <a:latin typeface="Roboto"/>
              <a:ea typeface="Roboto"/>
              <a:cs typeface="Roboto"/>
              <a:sym typeface="Roboto"/>
            </a:endParaRPr>
          </a:p>
        </p:txBody>
      </p:sp>
      <p:pic>
        <p:nvPicPr>
          <p:cNvPr id="201" name="Google Shape;201;p32"/>
          <p:cNvPicPr preferRelativeResize="0"/>
          <p:nvPr/>
        </p:nvPicPr>
        <p:blipFill rotWithShape="1">
          <a:blip r:embed="rId3">
            <a:alphaModFix/>
          </a:blip>
          <a:srcRect b="8003" l="0" r="0" t="8012"/>
          <a:stretch/>
        </p:blipFill>
        <p:spPr>
          <a:xfrm>
            <a:off x="-380350" y="-96650"/>
            <a:ext cx="5017249" cy="5308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33"/>
          <p:cNvPicPr preferRelativeResize="0"/>
          <p:nvPr/>
        </p:nvPicPr>
        <p:blipFill>
          <a:blip r:embed="rId3">
            <a:alphaModFix/>
          </a:blip>
          <a:stretch>
            <a:fillRect/>
          </a:stretch>
        </p:blipFill>
        <p:spPr>
          <a:xfrm>
            <a:off x="152400" y="152400"/>
            <a:ext cx="3323875" cy="4549701"/>
          </a:xfrm>
          <a:prstGeom prst="rect">
            <a:avLst/>
          </a:prstGeom>
          <a:noFill/>
          <a:ln>
            <a:noFill/>
          </a:ln>
        </p:spPr>
      </p:pic>
      <p:pic>
        <p:nvPicPr>
          <p:cNvPr id="207" name="Google Shape;207;p33"/>
          <p:cNvPicPr preferRelativeResize="0"/>
          <p:nvPr/>
        </p:nvPicPr>
        <p:blipFill>
          <a:blip r:embed="rId4">
            <a:alphaModFix/>
          </a:blip>
          <a:stretch>
            <a:fillRect/>
          </a:stretch>
        </p:blipFill>
        <p:spPr>
          <a:xfrm>
            <a:off x="3528350" y="44725"/>
            <a:ext cx="5226124" cy="3216075"/>
          </a:xfrm>
          <a:prstGeom prst="rect">
            <a:avLst/>
          </a:prstGeom>
          <a:noFill/>
          <a:ln>
            <a:noFill/>
          </a:ln>
        </p:spPr>
      </p:pic>
      <p:pic>
        <p:nvPicPr>
          <p:cNvPr id="208" name="Google Shape;208;p33"/>
          <p:cNvPicPr preferRelativeResize="0"/>
          <p:nvPr/>
        </p:nvPicPr>
        <p:blipFill>
          <a:blip r:embed="rId5">
            <a:alphaModFix/>
          </a:blip>
          <a:stretch>
            <a:fillRect/>
          </a:stretch>
        </p:blipFill>
        <p:spPr>
          <a:xfrm>
            <a:off x="5870325" y="2661675"/>
            <a:ext cx="3203374" cy="24255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p34"/>
          <p:cNvPicPr preferRelativeResize="0"/>
          <p:nvPr/>
        </p:nvPicPr>
        <p:blipFill>
          <a:blip r:embed="rId3">
            <a:alphaModFix/>
          </a:blip>
          <a:stretch>
            <a:fillRect/>
          </a:stretch>
        </p:blipFill>
        <p:spPr>
          <a:xfrm>
            <a:off x="138325" y="152400"/>
            <a:ext cx="3989975" cy="2643752"/>
          </a:xfrm>
          <a:prstGeom prst="rect">
            <a:avLst/>
          </a:prstGeom>
          <a:noFill/>
          <a:ln>
            <a:noFill/>
          </a:ln>
        </p:spPr>
      </p:pic>
      <p:pic>
        <p:nvPicPr>
          <p:cNvPr id="214" name="Google Shape;214;p34"/>
          <p:cNvPicPr preferRelativeResize="0"/>
          <p:nvPr/>
        </p:nvPicPr>
        <p:blipFill>
          <a:blip r:embed="rId4">
            <a:alphaModFix/>
          </a:blip>
          <a:stretch>
            <a:fillRect/>
          </a:stretch>
        </p:blipFill>
        <p:spPr>
          <a:xfrm>
            <a:off x="5149749" y="428550"/>
            <a:ext cx="3416576" cy="2782624"/>
          </a:xfrm>
          <a:prstGeom prst="rect">
            <a:avLst/>
          </a:prstGeom>
          <a:noFill/>
          <a:ln>
            <a:noFill/>
          </a:ln>
        </p:spPr>
      </p:pic>
      <p:pic>
        <p:nvPicPr>
          <p:cNvPr id="215" name="Google Shape;215;p34"/>
          <p:cNvPicPr preferRelativeResize="0"/>
          <p:nvPr/>
        </p:nvPicPr>
        <p:blipFill>
          <a:blip r:embed="rId5">
            <a:alphaModFix/>
          </a:blip>
          <a:stretch>
            <a:fillRect/>
          </a:stretch>
        </p:blipFill>
        <p:spPr>
          <a:xfrm>
            <a:off x="2846146" y="2515400"/>
            <a:ext cx="3650002" cy="24238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5"/>
          <p:cNvSpPr txBox="1"/>
          <p:nvPr>
            <p:ph idx="2" type="body"/>
          </p:nvPr>
        </p:nvSpPr>
        <p:spPr>
          <a:xfrm>
            <a:off x="4655750" y="234425"/>
            <a:ext cx="4329900" cy="4909200"/>
          </a:xfrm>
          <a:prstGeom prst="rect">
            <a:avLst/>
          </a:prstGeom>
        </p:spPr>
        <p:txBody>
          <a:bodyPr anchorCtr="0" anchor="ctr" bIns="91425" lIns="91425" spcFirstLastPara="1" rIns="91425" wrap="square" tIns="91425">
            <a:normAutofit/>
          </a:bodyPr>
          <a:lstStyle/>
          <a:p>
            <a:pPr indent="-298450" lvl="0" marL="457200" rtl="0" algn="l">
              <a:spcBef>
                <a:spcPts val="1500"/>
              </a:spcBef>
              <a:spcAft>
                <a:spcPts val="0"/>
              </a:spcAft>
              <a:buSzPts val="1100"/>
              <a:buChar char="●"/>
            </a:pPr>
            <a:r>
              <a:rPr lang="en" sz="1100"/>
              <a:t>Asheville/Buncombe County,</a:t>
            </a:r>
            <a:r>
              <a:rPr b="1" lang="en" sz="1100"/>
              <a:t> North Carolina</a:t>
            </a:r>
            <a:endParaRPr b="1" sz="1100"/>
          </a:p>
          <a:p>
            <a:pPr indent="-298450" lvl="0" marL="457200" rtl="0" algn="l">
              <a:spcBef>
                <a:spcPts val="0"/>
              </a:spcBef>
              <a:spcAft>
                <a:spcPts val="0"/>
              </a:spcAft>
              <a:buSzPts val="1100"/>
              <a:buChar char="●"/>
            </a:pPr>
            <a:r>
              <a:rPr lang="en" sz="1100"/>
              <a:t>Chatham County, </a:t>
            </a:r>
            <a:r>
              <a:rPr b="1" lang="en" sz="1100"/>
              <a:t>North Carolina</a:t>
            </a:r>
            <a:endParaRPr b="1" sz="1100"/>
          </a:p>
          <a:p>
            <a:pPr indent="-298450" lvl="0" marL="457200" rtl="0" algn="l">
              <a:spcBef>
                <a:spcPts val="0"/>
              </a:spcBef>
              <a:spcAft>
                <a:spcPts val="0"/>
              </a:spcAft>
              <a:buSzPts val="1100"/>
              <a:buChar char="●"/>
            </a:pPr>
            <a:r>
              <a:rPr lang="en" sz="1100"/>
              <a:t>Chester, </a:t>
            </a:r>
            <a:r>
              <a:rPr b="1" lang="en" sz="1100"/>
              <a:t>Pennsylvania</a:t>
            </a:r>
            <a:endParaRPr b="1" sz="1100"/>
          </a:p>
          <a:p>
            <a:pPr indent="-298450" lvl="0" marL="457200" rtl="0" algn="l">
              <a:spcBef>
                <a:spcPts val="0"/>
              </a:spcBef>
              <a:spcAft>
                <a:spcPts val="0"/>
              </a:spcAft>
              <a:buSzPts val="1100"/>
              <a:buChar char="●"/>
            </a:pPr>
            <a:r>
              <a:rPr lang="en" sz="1100"/>
              <a:t>Cincinnati and Surrounding Counties, </a:t>
            </a:r>
            <a:r>
              <a:rPr b="1" lang="en" sz="1100"/>
              <a:t>Ohio</a:t>
            </a:r>
            <a:endParaRPr b="1" sz="1100"/>
          </a:p>
          <a:p>
            <a:pPr indent="-298450" lvl="0" marL="457200" rtl="0" algn="l">
              <a:spcBef>
                <a:spcPts val="0"/>
              </a:spcBef>
              <a:spcAft>
                <a:spcPts val="0"/>
              </a:spcAft>
              <a:buSzPts val="1100"/>
              <a:buChar char="●"/>
            </a:pPr>
            <a:r>
              <a:rPr lang="en" sz="1100"/>
              <a:t>Cumberland County,</a:t>
            </a:r>
            <a:r>
              <a:rPr b="1" lang="en" sz="1100"/>
              <a:t> North Carolina</a:t>
            </a:r>
            <a:endParaRPr b="1" sz="1100"/>
          </a:p>
          <a:p>
            <a:pPr indent="-298450" lvl="0" marL="457200" rtl="0" algn="l">
              <a:spcBef>
                <a:spcPts val="0"/>
              </a:spcBef>
              <a:spcAft>
                <a:spcPts val="0"/>
              </a:spcAft>
              <a:buSzPts val="1100"/>
              <a:buChar char="●"/>
            </a:pPr>
            <a:r>
              <a:rPr lang="en" sz="1100"/>
              <a:t>Durham, </a:t>
            </a:r>
            <a:r>
              <a:rPr b="1" lang="en" sz="1100"/>
              <a:t>North Carolina</a:t>
            </a:r>
            <a:endParaRPr b="1" sz="1100"/>
          </a:p>
          <a:p>
            <a:pPr indent="-298450" lvl="0" marL="457200" rtl="0" algn="l">
              <a:spcBef>
                <a:spcPts val="0"/>
              </a:spcBef>
              <a:spcAft>
                <a:spcPts val="0"/>
              </a:spcAft>
              <a:buSzPts val="1100"/>
              <a:buChar char="●"/>
            </a:pPr>
            <a:r>
              <a:rPr lang="en" sz="1100"/>
              <a:t>Elizabeth City, </a:t>
            </a:r>
            <a:r>
              <a:rPr b="1" lang="en" sz="1100"/>
              <a:t>North Carolina</a:t>
            </a:r>
            <a:endParaRPr b="1" sz="1100"/>
          </a:p>
          <a:p>
            <a:pPr indent="-298450" lvl="0" marL="457200" rtl="0" algn="l">
              <a:spcBef>
                <a:spcPts val="0"/>
              </a:spcBef>
              <a:spcAft>
                <a:spcPts val="0"/>
              </a:spcAft>
              <a:buSzPts val="1100"/>
              <a:buChar char="●"/>
            </a:pPr>
            <a:r>
              <a:rPr lang="en" sz="1100"/>
              <a:t>Franklin County,</a:t>
            </a:r>
            <a:r>
              <a:rPr b="1" lang="en" sz="1100"/>
              <a:t> North Carolina</a:t>
            </a:r>
            <a:endParaRPr b="1" sz="1100"/>
          </a:p>
          <a:p>
            <a:pPr indent="-298450" lvl="0" marL="457200" rtl="0" algn="l">
              <a:spcBef>
                <a:spcPts val="0"/>
              </a:spcBef>
              <a:spcAft>
                <a:spcPts val="0"/>
              </a:spcAft>
              <a:buSzPts val="1100"/>
              <a:buChar char="●"/>
            </a:pPr>
            <a:r>
              <a:rPr lang="en" sz="1100"/>
              <a:t>Hampton Roads Region, </a:t>
            </a:r>
            <a:r>
              <a:rPr b="1" lang="en" sz="1100"/>
              <a:t>Virginia</a:t>
            </a:r>
            <a:endParaRPr b="1" sz="1100"/>
          </a:p>
          <a:p>
            <a:pPr indent="-298450" lvl="0" marL="457200" rtl="0" algn="l">
              <a:spcBef>
                <a:spcPts val="0"/>
              </a:spcBef>
              <a:spcAft>
                <a:spcPts val="0"/>
              </a:spcAft>
              <a:buSzPts val="1100"/>
              <a:buChar char="●"/>
            </a:pPr>
            <a:r>
              <a:rPr lang="en" sz="1100"/>
              <a:t>Hendersonville/Henderson County</a:t>
            </a:r>
            <a:r>
              <a:rPr b="1" lang="en" sz="1100"/>
              <a:t>, North Carolina</a:t>
            </a:r>
            <a:endParaRPr b="1" sz="1100"/>
          </a:p>
          <a:p>
            <a:pPr indent="-298450" lvl="0" marL="457200" rtl="0" algn="l">
              <a:spcBef>
                <a:spcPts val="0"/>
              </a:spcBef>
              <a:spcAft>
                <a:spcPts val="0"/>
              </a:spcAft>
              <a:buSzPts val="1100"/>
              <a:buChar char="●"/>
            </a:pPr>
            <a:r>
              <a:rPr lang="en" sz="1100"/>
              <a:t>Hoke County,</a:t>
            </a:r>
            <a:r>
              <a:rPr b="1" lang="en" sz="1100"/>
              <a:t> North Carolina</a:t>
            </a:r>
            <a:endParaRPr b="1" sz="1100"/>
          </a:p>
          <a:p>
            <a:pPr indent="-298450" lvl="0" marL="457200" rtl="0" algn="l">
              <a:spcBef>
                <a:spcPts val="0"/>
              </a:spcBef>
              <a:spcAft>
                <a:spcPts val="0"/>
              </a:spcAft>
              <a:buSzPts val="1100"/>
              <a:buChar char="●"/>
            </a:pPr>
            <a:r>
              <a:rPr lang="en" sz="1100"/>
              <a:t>Lycoming Clinton</a:t>
            </a:r>
            <a:r>
              <a:rPr b="1" lang="en" sz="1100"/>
              <a:t>, Pennsylvania</a:t>
            </a:r>
            <a:endParaRPr b="1" sz="1100"/>
          </a:p>
          <a:p>
            <a:pPr indent="-298450" lvl="0" marL="457200" rtl="0" algn="l">
              <a:spcBef>
                <a:spcPts val="0"/>
              </a:spcBef>
              <a:spcAft>
                <a:spcPts val="0"/>
              </a:spcAft>
              <a:buSzPts val="1100"/>
              <a:buChar char="●"/>
            </a:pPr>
            <a:r>
              <a:rPr lang="en" sz="1100"/>
              <a:t>Montgomery County, </a:t>
            </a:r>
            <a:r>
              <a:rPr b="1" lang="en" sz="1100"/>
              <a:t>North Carolina</a:t>
            </a:r>
            <a:endParaRPr b="1" sz="1100"/>
          </a:p>
          <a:p>
            <a:pPr indent="-298450" lvl="0" marL="457200" rtl="0" algn="l">
              <a:spcBef>
                <a:spcPts val="0"/>
              </a:spcBef>
              <a:spcAft>
                <a:spcPts val="0"/>
              </a:spcAft>
              <a:buSzPts val="1100"/>
              <a:buChar char="●"/>
            </a:pPr>
            <a:r>
              <a:rPr lang="en" sz="1100"/>
              <a:t>Orange County</a:t>
            </a:r>
            <a:r>
              <a:rPr b="1" lang="en" sz="1100"/>
              <a:t>, North Carolina</a:t>
            </a:r>
            <a:endParaRPr b="1" sz="1100"/>
          </a:p>
          <a:p>
            <a:pPr indent="-298450" lvl="0" marL="457200" rtl="0" algn="l">
              <a:spcBef>
                <a:spcPts val="0"/>
              </a:spcBef>
              <a:spcAft>
                <a:spcPts val="0"/>
              </a:spcAft>
              <a:buSzPts val="1100"/>
              <a:buChar char="●"/>
            </a:pPr>
            <a:r>
              <a:rPr lang="en" sz="1100"/>
              <a:t>Queens</a:t>
            </a:r>
            <a:r>
              <a:rPr b="1" lang="en" sz="1100"/>
              <a:t>, New York</a:t>
            </a:r>
            <a:endParaRPr b="1" sz="1100"/>
          </a:p>
          <a:p>
            <a:pPr indent="-298450" lvl="0" marL="457200" rtl="0" algn="l">
              <a:spcBef>
                <a:spcPts val="0"/>
              </a:spcBef>
              <a:spcAft>
                <a:spcPts val="0"/>
              </a:spcAft>
              <a:buSzPts val="1100"/>
              <a:buChar char="●"/>
            </a:pPr>
            <a:r>
              <a:rPr lang="en" sz="1100"/>
              <a:t>Richmond County</a:t>
            </a:r>
            <a:r>
              <a:rPr b="1" lang="en" sz="1100"/>
              <a:t>, North Carolina</a:t>
            </a:r>
            <a:endParaRPr b="1" sz="1100"/>
          </a:p>
          <a:p>
            <a:pPr indent="-298450" lvl="0" marL="457200" rtl="0" algn="l">
              <a:spcBef>
                <a:spcPts val="0"/>
              </a:spcBef>
              <a:spcAft>
                <a:spcPts val="0"/>
              </a:spcAft>
              <a:buSzPts val="1100"/>
              <a:buChar char="●"/>
            </a:pPr>
            <a:r>
              <a:rPr lang="en" sz="1100"/>
              <a:t>Richmond, </a:t>
            </a:r>
            <a:r>
              <a:rPr b="1" lang="en" sz="1100"/>
              <a:t>Virginia</a:t>
            </a:r>
            <a:endParaRPr b="1" sz="1100"/>
          </a:p>
          <a:p>
            <a:pPr indent="-298450" lvl="0" marL="457200" rtl="0" algn="l">
              <a:spcBef>
                <a:spcPts val="0"/>
              </a:spcBef>
              <a:spcAft>
                <a:spcPts val="0"/>
              </a:spcAft>
              <a:buSzPts val="1100"/>
              <a:buChar char="●"/>
            </a:pPr>
            <a:r>
              <a:rPr lang="en" sz="1100"/>
              <a:t>Scotland County, </a:t>
            </a:r>
            <a:r>
              <a:rPr b="1" lang="en" sz="1100"/>
              <a:t>North Carolina</a:t>
            </a:r>
            <a:endParaRPr b="1" sz="1100"/>
          </a:p>
          <a:p>
            <a:pPr indent="-298450" lvl="0" marL="457200" rtl="0" algn="l">
              <a:spcBef>
                <a:spcPts val="0"/>
              </a:spcBef>
              <a:spcAft>
                <a:spcPts val="0"/>
              </a:spcAft>
              <a:buSzPts val="1100"/>
              <a:buChar char="●"/>
            </a:pPr>
            <a:r>
              <a:rPr lang="en" sz="1100"/>
              <a:t>South Bend,</a:t>
            </a:r>
            <a:r>
              <a:rPr b="1" lang="en" sz="1100"/>
              <a:t> Indiana</a:t>
            </a:r>
            <a:endParaRPr b="1" sz="1100"/>
          </a:p>
          <a:p>
            <a:pPr indent="-298450" lvl="0" marL="457200" rtl="0" algn="l">
              <a:spcBef>
                <a:spcPts val="0"/>
              </a:spcBef>
              <a:spcAft>
                <a:spcPts val="0"/>
              </a:spcAft>
              <a:buSzPts val="1100"/>
              <a:buChar char="●"/>
            </a:pPr>
            <a:r>
              <a:rPr lang="en" sz="1100"/>
              <a:t>Williamsport, </a:t>
            </a:r>
            <a:r>
              <a:rPr b="1" lang="en" sz="1100"/>
              <a:t>Pennsylvania</a:t>
            </a:r>
            <a:endParaRPr b="1" sz="1100"/>
          </a:p>
          <a:p>
            <a:pPr indent="-298450" lvl="0" marL="457200" rtl="0" algn="l">
              <a:spcBef>
                <a:spcPts val="0"/>
              </a:spcBef>
              <a:spcAft>
                <a:spcPts val="0"/>
              </a:spcAft>
              <a:buSzPts val="1100"/>
              <a:buChar char="●"/>
            </a:pPr>
            <a:r>
              <a:rPr lang="en" sz="1100"/>
              <a:t>Wilkinsburg,</a:t>
            </a:r>
            <a:r>
              <a:rPr b="1" lang="en" sz="1100"/>
              <a:t> Pennsylvania</a:t>
            </a:r>
            <a:endParaRPr b="1" sz="1100"/>
          </a:p>
          <a:p>
            <a:pPr indent="-298450" lvl="0" marL="457200" rtl="0" algn="l">
              <a:spcBef>
                <a:spcPts val="0"/>
              </a:spcBef>
              <a:spcAft>
                <a:spcPts val="0"/>
              </a:spcAft>
              <a:buSzPts val="1100"/>
              <a:buChar char="●"/>
            </a:pPr>
            <a:r>
              <a:rPr lang="en" sz="1100"/>
              <a:t>Wood County</a:t>
            </a:r>
            <a:r>
              <a:rPr b="1" lang="en" sz="1100"/>
              <a:t>, Wisconsin</a:t>
            </a:r>
            <a:endParaRPr sz="700"/>
          </a:p>
        </p:txBody>
      </p:sp>
      <p:pic>
        <p:nvPicPr>
          <p:cNvPr id="221" name="Google Shape;221;p35"/>
          <p:cNvPicPr preferRelativeResize="0"/>
          <p:nvPr/>
        </p:nvPicPr>
        <p:blipFill rotWithShape="1">
          <a:blip r:embed="rId3">
            <a:alphaModFix/>
          </a:blip>
          <a:srcRect b="24998" l="0" r="0" t="0"/>
          <a:stretch/>
        </p:blipFill>
        <p:spPr>
          <a:xfrm flipH="1">
            <a:off x="0" y="0"/>
            <a:ext cx="4572000" cy="5143500"/>
          </a:xfrm>
          <a:prstGeom prst="rect">
            <a:avLst/>
          </a:prstGeom>
          <a:noFill/>
          <a:ln>
            <a:noFill/>
          </a:ln>
        </p:spPr>
      </p:pic>
      <p:sp>
        <p:nvSpPr>
          <p:cNvPr id="222" name="Google Shape;222;p35"/>
          <p:cNvSpPr txBox="1"/>
          <p:nvPr/>
        </p:nvSpPr>
        <p:spPr>
          <a:xfrm>
            <a:off x="125" y="3973800"/>
            <a:ext cx="4655700" cy="1354500"/>
          </a:xfrm>
          <a:prstGeom prst="rect">
            <a:avLst/>
          </a:prstGeom>
          <a:solidFill>
            <a:srgbClr val="073763"/>
          </a:solidFill>
          <a:ln>
            <a:noFill/>
          </a:ln>
        </p:spPr>
        <p:txBody>
          <a:bodyPr anchorCtr="0" anchor="ctr" bIns="91425" lIns="91425" spcFirstLastPara="1" rIns="91425" wrap="square" tIns="91425">
            <a:spAutoFit/>
          </a:bodyPr>
          <a:lstStyle/>
          <a:p>
            <a:pPr indent="0" lvl="0" marL="0" rtl="0" algn="ctr">
              <a:spcBef>
                <a:spcPts val="0"/>
              </a:spcBef>
              <a:spcAft>
                <a:spcPts val="0"/>
              </a:spcAft>
              <a:buNone/>
            </a:pPr>
            <a:r>
              <a:t/>
            </a:r>
            <a:endParaRPr sz="1200">
              <a:solidFill>
                <a:srgbClr val="FFFFFF"/>
              </a:solidFill>
            </a:endParaRPr>
          </a:p>
          <a:p>
            <a:pPr indent="0" lvl="0" marL="0" rtl="0" algn="ctr">
              <a:spcBef>
                <a:spcPts val="0"/>
              </a:spcBef>
              <a:spcAft>
                <a:spcPts val="0"/>
              </a:spcAft>
              <a:buNone/>
            </a:pPr>
            <a:r>
              <a:rPr lang="en" sz="3200">
                <a:solidFill>
                  <a:srgbClr val="FFFFFF"/>
                </a:solidFill>
              </a:rPr>
              <a:t>Local Communit</a:t>
            </a:r>
            <a:r>
              <a:rPr lang="en" sz="3200">
                <a:solidFill>
                  <a:srgbClr val="FFFFFF"/>
                </a:solidFill>
              </a:rPr>
              <a:t>ies </a:t>
            </a:r>
            <a:endParaRPr sz="3200">
              <a:solidFill>
                <a:srgbClr val="FFFFFF"/>
              </a:solidFill>
            </a:endParaRPr>
          </a:p>
          <a:p>
            <a:pPr indent="0" lvl="0" marL="0" rtl="0" algn="ctr">
              <a:spcBef>
                <a:spcPts val="0"/>
              </a:spcBef>
              <a:spcAft>
                <a:spcPts val="0"/>
              </a:spcAft>
              <a:buNone/>
            </a:pPr>
            <a:r>
              <a:t/>
            </a:r>
            <a:endParaRPr sz="32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226" name="Shape 226"/>
        <p:cNvGrpSpPr/>
        <p:nvPr/>
      </p:nvGrpSpPr>
      <p:grpSpPr>
        <a:xfrm>
          <a:off x="0" y="0"/>
          <a:ext cx="0" cy="0"/>
          <a:chOff x="0" y="0"/>
          <a:chExt cx="0" cy="0"/>
        </a:xfrm>
      </p:grpSpPr>
      <p:pic>
        <p:nvPicPr>
          <p:cNvPr id="227" name="Google Shape;227;p36"/>
          <p:cNvPicPr preferRelativeResize="0"/>
          <p:nvPr/>
        </p:nvPicPr>
        <p:blipFill>
          <a:blip r:embed="rId3">
            <a:alphaModFix/>
          </a:blip>
          <a:stretch>
            <a:fillRect/>
          </a:stretch>
        </p:blipFill>
        <p:spPr>
          <a:xfrm>
            <a:off x="4168550" y="125675"/>
            <a:ext cx="3070400" cy="2305798"/>
          </a:xfrm>
          <a:prstGeom prst="rect">
            <a:avLst/>
          </a:prstGeom>
          <a:noFill/>
          <a:ln>
            <a:noFill/>
          </a:ln>
        </p:spPr>
      </p:pic>
      <p:pic>
        <p:nvPicPr>
          <p:cNvPr id="228" name="Google Shape;228;p36"/>
          <p:cNvPicPr preferRelativeResize="0"/>
          <p:nvPr/>
        </p:nvPicPr>
        <p:blipFill>
          <a:blip r:embed="rId4">
            <a:alphaModFix/>
          </a:blip>
          <a:stretch>
            <a:fillRect/>
          </a:stretch>
        </p:blipFill>
        <p:spPr>
          <a:xfrm>
            <a:off x="3496325" y="2652023"/>
            <a:ext cx="3291625" cy="2468700"/>
          </a:xfrm>
          <a:prstGeom prst="rect">
            <a:avLst/>
          </a:prstGeom>
          <a:noFill/>
          <a:ln>
            <a:noFill/>
          </a:ln>
        </p:spPr>
      </p:pic>
      <p:pic>
        <p:nvPicPr>
          <p:cNvPr id="229" name="Google Shape;229;p36"/>
          <p:cNvPicPr preferRelativeResize="0"/>
          <p:nvPr/>
        </p:nvPicPr>
        <p:blipFill>
          <a:blip r:embed="rId5">
            <a:alphaModFix/>
          </a:blip>
          <a:stretch>
            <a:fillRect/>
          </a:stretch>
        </p:blipFill>
        <p:spPr>
          <a:xfrm>
            <a:off x="28659" y="0"/>
            <a:ext cx="3937484" cy="5143501"/>
          </a:xfrm>
          <a:prstGeom prst="rect">
            <a:avLst/>
          </a:prstGeom>
          <a:noFill/>
          <a:ln>
            <a:noFill/>
          </a:ln>
        </p:spPr>
      </p:pic>
      <p:pic>
        <p:nvPicPr>
          <p:cNvPr id="230" name="Google Shape;230;p36"/>
          <p:cNvPicPr preferRelativeResize="0"/>
          <p:nvPr/>
        </p:nvPicPr>
        <p:blipFill>
          <a:blip r:embed="rId6">
            <a:alphaModFix/>
          </a:blip>
          <a:stretch>
            <a:fillRect/>
          </a:stretch>
        </p:blipFill>
        <p:spPr>
          <a:xfrm>
            <a:off x="6654996" y="3077871"/>
            <a:ext cx="2653900" cy="2007850"/>
          </a:xfrm>
          <a:prstGeom prst="rect">
            <a:avLst/>
          </a:prstGeom>
          <a:noFill/>
          <a:ln>
            <a:noFill/>
          </a:ln>
        </p:spPr>
      </p:pic>
      <p:pic>
        <p:nvPicPr>
          <p:cNvPr id="231" name="Google Shape;231;p36"/>
          <p:cNvPicPr preferRelativeResize="0"/>
          <p:nvPr/>
        </p:nvPicPr>
        <p:blipFill>
          <a:blip r:embed="rId7">
            <a:alphaModFix/>
          </a:blip>
          <a:stretch>
            <a:fillRect/>
          </a:stretch>
        </p:blipFill>
        <p:spPr>
          <a:xfrm>
            <a:off x="7073111" y="640937"/>
            <a:ext cx="1591400" cy="2121876"/>
          </a:xfrm>
          <a:prstGeom prst="rect">
            <a:avLst/>
          </a:prstGeom>
          <a:noFill/>
          <a:ln>
            <a:noFill/>
          </a:ln>
        </p:spPr>
      </p:pic>
      <p:sp>
        <p:nvSpPr>
          <p:cNvPr id="232" name="Google Shape;232;p36"/>
          <p:cNvSpPr txBox="1"/>
          <p:nvPr/>
        </p:nvSpPr>
        <p:spPr>
          <a:xfrm>
            <a:off x="4030225" y="4498000"/>
            <a:ext cx="5140200" cy="3540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u="sng">
                <a:solidFill>
                  <a:schemeClr val="hlink"/>
                </a:solidFill>
                <a:hlinkClick r:id="rId8"/>
              </a:rPr>
              <a:t>https://breastfeeddurham.org/new-lactation-areas-in-durham-businesses/</a:t>
            </a:r>
            <a:endParaRPr>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pic>
        <p:nvPicPr>
          <p:cNvPr id="237" name="Google Shape;237;p37"/>
          <p:cNvPicPr preferRelativeResize="0"/>
          <p:nvPr/>
        </p:nvPicPr>
        <p:blipFill>
          <a:blip r:embed="rId3">
            <a:alphaModFix/>
          </a:blip>
          <a:stretch>
            <a:fillRect/>
          </a:stretch>
        </p:blipFill>
        <p:spPr>
          <a:xfrm>
            <a:off x="287075" y="113925"/>
            <a:ext cx="2951650" cy="2370800"/>
          </a:xfrm>
          <a:prstGeom prst="rect">
            <a:avLst/>
          </a:prstGeom>
          <a:noFill/>
          <a:ln>
            <a:noFill/>
          </a:ln>
        </p:spPr>
      </p:pic>
      <p:pic>
        <p:nvPicPr>
          <p:cNvPr id="238" name="Google Shape;238;p37"/>
          <p:cNvPicPr preferRelativeResize="0"/>
          <p:nvPr/>
        </p:nvPicPr>
        <p:blipFill>
          <a:blip r:embed="rId4">
            <a:alphaModFix/>
          </a:blip>
          <a:stretch>
            <a:fillRect/>
          </a:stretch>
        </p:blipFill>
        <p:spPr>
          <a:xfrm>
            <a:off x="6628975" y="168413"/>
            <a:ext cx="2321949" cy="2321949"/>
          </a:xfrm>
          <a:prstGeom prst="rect">
            <a:avLst/>
          </a:prstGeom>
          <a:noFill/>
          <a:ln>
            <a:noFill/>
          </a:ln>
        </p:spPr>
      </p:pic>
      <p:pic>
        <p:nvPicPr>
          <p:cNvPr id="239" name="Google Shape;239;p37"/>
          <p:cNvPicPr preferRelativeResize="0"/>
          <p:nvPr/>
        </p:nvPicPr>
        <p:blipFill>
          <a:blip r:embed="rId5">
            <a:alphaModFix/>
          </a:blip>
          <a:stretch>
            <a:fillRect/>
          </a:stretch>
        </p:blipFill>
        <p:spPr>
          <a:xfrm>
            <a:off x="3842100" y="168401"/>
            <a:ext cx="2321949" cy="2321979"/>
          </a:xfrm>
          <a:prstGeom prst="rect">
            <a:avLst/>
          </a:prstGeom>
          <a:noFill/>
          <a:ln>
            <a:noFill/>
          </a:ln>
        </p:spPr>
      </p:pic>
      <p:pic>
        <p:nvPicPr>
          <p:cNvPr id="240" name="Google Shape;240;p37"/>
          <p:cNvPicPr preferRelativeResize="0"/>
          <p:nvPr/>
        </p:nvPicPr>
        <p:blipFill>
          <a:blip r:embed="rId6">
            <a:alphaModFix/>
          </a:blip>
          <a:stretch>
            <a:fillRect/>
          </a:stretch>
        </p:blipFill>
        <p:spPr>
          <a:xfrm>
            <a:off x="7720200" y="3710725"/>
            <a:ext cx="1338375" cy="1338375"/>
          </a:xfrm>
          <a:prstGeom prst="rect">
            <a:avLst/>
          </a:prstGeom>
          <a:noFill/>
          <a:ln>
            <a:noFill/>
          </a:ln>
        </p:spPr>
      </p:pic>
      <p:pic>
        <p:nvPicPr>
          <p:cNvPr id="241" name="Google Shape;241;p37"/>
          <p:cNvPicPr preferRelativeResize="0"/>
          <p:nvPr/>
        </p:nvPicPr>
        <p:blipFill>
          <a:blip r:embed="rId7">
            <a:alphaModFix/>
          </a:blip>
          <a:stretch>
            <a:fillRect/>
          </a:stretch>
        </p:blipFill>
        <p:spPr>
          <a:xfrm>
            <a:off x="4936312" y="3732975"/>
            <a:ext cx="1199460" cy="1293875"/>
          </a:xfrm>
          <a:prstGeom prst="rect">
            <a:avLst/>
          </a:prstGeom>
          <a:noFill/>
          <a:ln>
            <a:noFill/>
          </a:ln>
        </p:spPr>
      </p:pic>
      <p:pic>
        <p:nvPicPr>
          <p:cNvPr id="242" name="Google Shape;242;p37"/>
          <p:cNvPicPr preferRelativeResize="0"/>
          <p:nvPr/>
        </p:nvPicPr>
        <p:blipFill>
          <a:blip r:embed="rId8">
            <a:alphaModFix/>
          </a:blip>
          <a:stretch>
            <a:fillRect/>
          </a:stretch>
        </p:blipFill>
        <p:spPr>
          <a:xfrm>
            <a:off x="6281058" y="2804170"/>
            <a:ext cx="1293875" cy="1293875"/>
          </a:xfrm>
          <a:prstGeom prst="rect">
            <a:avLst/>
          </a:prstGeom>
          <a:noFill/>
          <a:ln>
            <a:noFill/>
          </a:ln>
        </p:spPr>
      </p:pic>
      <p:sp>
        <p:nvSpPr>
          <p:cNvPr id="243" name="Google Shape;243;p37"/>
          <p:cNvSpPr txBox="1"/>
          <p:nvPr>
            <p:ph idx="4294967295" type="title"/>
          </p:nvPr>
        </p:nvSpPr>
        <p:spPr>
          <a:xfrm>
            <a:off x="103475" y="3512075"/>
            <a:ext cx="4594500" cy="1631400"/>
          </a:xfrm>
          <a:prstGeom prst="rect">
            <a:avLst/>
          </a:prstGeom>
          <a:solidFill>
            <a:srgbClr val="FFF2CC"/>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rmAutofit/>
          </a:bodyPr>
          <a:lstStyle/>
          <a:p>
            <a:pPr indent="0" lvl="0" marL="0" rtl="0" algn="l">
              <a:spcBef>
                <a:spcPts val="0"/>
              </a:spcBef>
              <a:spcAft>
                <a:spcPts val="0"/>
              </a:spcAft>
              <a:buNone/>
            </a:pPr>
            <a:r>
              <a:t/>
            </a:r>
            <a:endParaRPr b="1" sz="1150">
              <a:solidFill>
                <a:schemeClr val="lt1"/>
              </a:solidFill>
            </a:endParaRPr>
          </a:p>
          <a:p>
            <a:pPr indent="0" lvl="0" marL="0" rtl="0" algn="l">
              <a:lnSpc>
                <a:spcPct val="100000"/>
              </a:lnSpc>
              <a:spcBef>
                <a:spcPts val="0"/>
              </a:spcBef>
              <a:spcAft>
                <a:spcPts val="1800"/>
              </a:spcAft>
              <a:buNone/>
            </a:pPr>
            <a:r>
              <a:rPr b="1" lang="en" sz="1500">
                <a:solidFill>
                  <a:srgbClr val="422A06"/>
                </a:solidFill>
              </a:rPr>
              <a:t>STEP 10. Education systems, including childcare, K-12, colleges and universities, are encouraged to include breastfeeding-friendly curricula at all levels.</a:t>
            </a:r>
            <a:r>
              <a:rPr lang="en" sz="1500">
                <a:solidFill>
                  <a:srgbClr val="422A06"/>
                </a:solidFill>
                <a:highlight>
                  <a:srgbClr val="FFFFFF"/>
                </a:highlight>
              </a:rPr>
              <a:t> </a:t>
            </a:r>
            <a:endParaRPr b="1" sz="1500">
              <a:solidFill>
                <a:schemeClr val="lt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ph idx="1" type="subTitle"/>
          </p:nvPr>
        </p:nvSpPr>
        <p:spPr>
          <a:xfrm>
            <a:off x="781725" y="775825"/>
            <a:ext cx="7683300" cy="2899800"/>
          </a:xfrm>
          <a:prstGeom prst="rect">
            <a:avLst/>
          </a:prstGeom>
        </p:spPr>
        <p:txBody>
          <a:bodyPr anchorCtr="0" anchor="t" bIns="91425" lIns="91425" spcFirstLastPara="1" rIns="91425" wrap="square" tIns="91425">
            <a:normAutofit lnSpcReduction="10000"/>
          </a:bodyPr>
          <a:lstStyle/>
          <a:p>
            <a:pPr indent="0" lvl="0" marL="0" rtl="0" algn="ctr">
              <a:lnSpc>
                <a:spcPct val="115000"/>
              </a:lnSpc>
              <a:spcBef>
                <a:spcPts val="0"/>
              </a:spcBef>
              <a:spcAft>
                <a:spcPts val="0"/>
              </a:spcAft>
              <a:buNone/>
            </a:pPr>
            <a:r>
              <a:rPr lang="en" sz="4800">
                <a:latin typeface="Calibri"/>
                <a:ea typeface="Calibri"/>
                <a:cs typeface="Calibri"/>
                <a:sym typeface="Calibri"/>
              </a:rPr>
              <a:t>Recognize the importance of equity in all components of the initiative</a:t>
            </a:r>
            <a:endParaRPr sz="4800">
              <a:latin typeface="Calibri"/>
              <a:ea typeface="Calibri"/>
              <a:cs typeface="Calibri"/>
              <a:sym typeface="Calibri"/>
            </a:endParaRPr>
          </a:p>
          <a:p>
            <a:pPr indent="0" lvl="0" marL="0" rtl="0" algn="l">
              <a:lnSpc>
                <a:spcPct val="115000"/>
              </a:lnSpc>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39"/>
          <p:cNvPicPr preferRelativeResize="0"/>
          <p:nvPr/>
        </p:nvPicPr>
        <p:blipFill rotWithShape="1">
          <a:blip r:embed="rId3">
            <a:alphaModFix/>
          </a:blip>
          <a:srcRect b="12687" l="0" r="0" t="12680"/>
          <a:stretch/>
        </p:blipFill>
        <p:spPr>
          <a:xfrm>
            <a:off x="103475" y="0"/>
            <a:ext cx="4594499" cy="5143500"/>
          </a:xfrm>
          <a:prstGeom prst="rect">
            <a:avLst/>
          </a:prstGeom>
          <a:noFill/>
          <a:ln>
            <a:noFill/>
          </a:ln>
        </p:spPr>
      </p:pic>
      <p:sp>
        <p:nvSpPr>
          <p:cNvPr id="254" name="Google Shape;254;p39"/>
          <p:cNvSpPr txBox="1"/>
          <p:nvPr/>
        </p:nvSpPr>
        <p:spPr>
          <a:xfrm>
            <a:off x="5114075" y="183950"/>
            <a:ext cx="3717900" cy="4557000"/>
          </a:xfrm>
          <a:prstGeom prst="rect">
            <a:avLst/>
          </a:prstGeom>
          <a:solidFill>
            <a:schemeClr val="lt1"/>
          </a:solid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None/>
            </a:pPr>
            <a:r>
              <a:rPr lang="en" sz="2350">
                <a:latin typeface="Roboto"/>
                <a:ea typeface="Roboto"/>
                <a:cs typeface="Roboto"/>
                <a:sym typeface="Roboto"/>
              </a:rPr>
              <a:t>First Food Equity </a:t>
            </a:r>
            <a:endParaRPr sz="2350">
              <a:latin typeface="Roboto"/>
              <a:ea typeface="Roboto"/>
              <a:cs typeface="Roboto"/>
              <a:sym typeface="Roboto"/>
            </a:endParaRPr>
          </a:p>
          <a:p>
            <a:pPr indent="0" lvl="0" marL="0" rtl="0" algn="r">
              <a:lnSpc>
                <a:spcPct val="120000"/>
              </a:lnSpc>
              <a:spcBef>
                <a:spcPts val="0"/>
              </a:spcBef>
              <a:spcAft>
                <a:spcPts val="0"/>
              </a:spcAft>
              <a:buNone/>
            </a:pPr>
            <a:r>
              <a:rPr lang="en" sz="2350">
                <a:latin typeface="Roboto"/>
                <a:ea typeface="Roboto"/>
                <a:cs typeface="Roboto"/>
                <a:sym typeface="Roboto"/>
              </a:rPr>
              <a:t>A Shared Responsibility</a:t>
            </a:r>
            <a:endParaRPr sz="2350">
              <a:latin typeface="Roboto"/>
              <a:ea typeface="Roboto"/>
              <a:cs typeface="Roboto"/>
              <a:sym typeface="Roboto"/>
            </a:endParaRPr>
          </a:p>
          <a:p>
            <a:pPr indent="0" lvl="0" marL="0" rtl="0" algn="r">
              <a:lnSpc>
                <a:spcPct val="120000"/>
              </a:lnSpc>
              <a:spcBef>
                <a:spcPts val="0"/>
              </a:spcBef>
              <a:spcAft>
                <a:spcPts val="0"/>
              </a:spcAft>
              <a:buNone/>
            </a:pPr>
            <a:r>
              <a:t/>
            </a:r>
            <a:endParaRPr sz="2350">
              <a:latin typeface="Roboto"/>
              <a:ea typeface="Roboto"/>
              <a:cs typeface="Roboto"/>
              <a:sym typeface="Roboto"/>
            </a:endParaRPr>
          </a:p>
          <a:p>
            <a:pPr indent="0" lvl="0" marL="0" rtl="0" algn="ctr">
              <a:lnSpc>
                <a:spcPct val="115000"/>
              </a:lnSpc>
              <a:spcBef>
                <a:spcPts val="0"/>
              </a:spcBef>
              <a:spcAft>
                <a:spcPts val="0"/>
              </a:spcAft>
              <a:buNone/>
            </a:pPr>
            <a:r>
              <a:rPr lang="en">
                <a:solidFill>
                  <a:srgbClr val="3A3A3A"/>
                </a:solidFill>
                <a:latin typeface="Roboto"/>
                <a:ea typeface="Roboto"/>
                <a:cs typeface="Roboto"/>
                <a:sym typeface="Roboto"/>
              </a:rPr>
              <a:t>Ultimately, Breastfeeding Family Friendly Communities (BFFC) exists because no family in this country gets enough support.</a:t>
            </a:r>
            <a:endParaRPr>
              <a:solidFill>
                <a:srgbClr val="3A3A3A"/>
              </a:solidFill>
              <a:latin typeface="Roboto"/>
              <a:ea typeface="Roboto"/>
              <a:cs typeface="Roboto"/>
              <a:sym typeface="Roboto"/>
            </a:endParaRPr>
          </a:p>
          <a:p>
            <a:pPr indent="0" lvl="0" marL="171450" rtl="0" algn="l">
              <a:lnSpc>
                <a:spcPct val="115000"/>
              </a:lnSpc>
              <a:spcBef>
                <a:spcPts val="2400"/>
              </a:spcBef>
              <a:spcAft>
                <a:spcPts val="0"/>
              </a:spcAft>
              <a:buNone/>
            </a:pPr>
            <a:r>
              <a:rPr lang="en" sz="1300">
                <a:solidFill>
                  <a:srgbClr val="3A3A3A"/>
                </a:solidFill>
                <a:latin typeface="Roboto"/>
                <a:ea typeface="Roboto"/>
                <a:cs typeface="Roboto"/>
                <a:sym typeface="Roboto"/>
              </a:rPr>
              <a:t>Though infant feeding is often framed as a “choice,” there is no real choice when there is </a:t>
            </a:r>
            <a:r>
              <a:rPr b="1" lang="en" sz="1300">
                <a:solidFill>
                  <a:srgbClr val="3A3A3A"/>
                </a:solidFill>
                <a:latin typeface="Roboto"/>
                <a:ea typeface="Roboto"/>
                <a:cs typeface="Roboto"/>
                <a:sym typeface="Roboto"/>
              </a:rPr>
              <a:t>no federal paid time off, no universal and affordable/free childcare, no living wage requirements, and inequitable lactation support. </a:t>
            </a:r>
            <a:r>
              <a:rPr lang="en" sz="1300">
                <a:solidFill>
                  <a:srgbClr val="3A3A3A"/>
                </a:solidFill>
                <a:latin typeface="Roboto"/>
                <a:ea typeface="Roboto"/>
                <a:cs typeface="Roboto"/>
                <a:sym typeface="Roboto"/>
              </a:rPr>
              <a:t>If you are a parent, we support you and we are walking this journey with you.</a:t>
            </a:r>
            <a:endParaRPr sz="1300">
              <a:solidFill>
                <a:srgbClr val="3A3A3A"/>
              </a:solidFill>
              <a:latin typeface="Roboto"/>
              <a:ea typeface="Roboto"/>
              <a:cs typeface="Roboto"/>
              <a:sym typeface="Roboto"/>
            </a:endParaRPr>
          </a:p>
          <a:p>
            <a:pPr indent="0" lvl="0" marL="457200" rtl="0" algn="l">
              <a:lnSpc>
                <a:spcPct val="115000"/>
              </a:lnSpc>
              <a:spcBef>
                <a:spcPts val="1800"/>
              </a:spcBef>
              <a:spcAft>
                <a:spcPts val="3400"/>
              </a:spcAft>
              <a:buNone/>
            </a:pPr>
            <a:r>
              <a:t/>
            </a:r>
            <a:endParaRPr sz="1150">
              <a:solidFill>
                <a:srgbClr val="3A3A3A"/>
              </a:solidFill>
              <a:highlight>
                <a:srgbClr val="FFFFFF"/>
              </a:highlight>
              <a:latin typeface="Roboto"/>
              <a:ea typeface="Roboto"/>
              <a:cs typeface="Roboto"/>
              <a:sym typeface="Robot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0"/>
          <p:cNvSpPr txBox="1"/>
          <p:nvPr>
            <p:ph idx="1" type="subTitle"/>
          </p:nvPr>
        </p:nvSpPr>
        <p:spPr>
          <a:xfrm>
            <a:off x="781725" y="775825"/>
            <a:ext cx="7683300" cy="2899800"/>
          </a:xfrm>
          <a:prstGeom prst="rect">
            <a:avLst/>
          </a:prstGeom>
        </p:spPr>
        <p:txBody>
          <a:bodyPr anchorCtr="0" anchor="t" bIns="91425" lIns="91425" spcFirstLastPara="1" rIns="91425" wrap="square" tIns="91425">
            <a:normAutofit fontScale="92500" lnSpcReduction="20000"/>
          </a:bodyPr>
          <a:lstStyle/>
          <a:p>
            <a:pPr indent="0" lvl="0" marL="0" rtl="0" algn="ctr">
              <a:lnSpc>
                <a:spcPct val="115000"/>
              </a:lnSpc>
              <a:spcBef>
                <a:spcPts val="0"/>
              </a:spcBef>
              <a:spcAft>
                <a:spcPts val="0"/>
              </a:spcAft>
              <a:buNone/>
            </a:pPr>
            <a:r>
              <a:rPr lang="en" sz="4800">
                <a:latin typeface="Calibri"/>
                <a:ea typeface="Calibri"/>
                <a:cs typeface="Calibri"/>
                <a:sym typeface="Calibri"/>
              </a:rPr>
              <a:t>Imagine a world where the very first need </a:t>
            </a:r>
            <a:endParaRPr sz="4800">
              <a:latin typeface="Calibri"/>
              <a:ea typeface="Calibri"/>
              <a:cs typeface="Calibri"/>
              <a:sym typeface="Calibri"/>
            </a:endParaRPr>
          </a:p>
          <a:p>
            <a:pPr indent="0" lvl="0" marL="0" rtl="0" algn="ctr">
              <a:lnSpc>
                <a:spcPct val="115000"/>
              </a:lnSpc>
              <a:spcBef>
                <a:spcPts val="0"/>
              </a:spcBef>
              <a:spcAft>
                <a:spcPts val="0"/>
              </a:spcAft>
              <a:buNone/>
            </a:pPr>
            <a:r>
              <a:rPr lang="en" sz="4800">
                <a:latin typeface="Calibri"/>
                <a:ea typeface="Calibri"/>
                <a:cs typeface="Calibri"/>
                <a:sym typeface="Calibri"/>
              </a:rPr>
              <a:t>of every person in our community is met.</a:t>
            </a:r>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1"/>
          <p:cNvSpPr txBox="1"/>
          <p:nvPr>
            <p:ph type="title"/>
          </p:nvPr>
        </p:nvSpPr>
        <p:spPr>
          <a:xfrm>
            <a:off x="460950" y="2065350"/>
            <a:ext cx="8222100" cy="1012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Okay…so what can you do?</a:t>
            </a:r>
            <a:endParaRPr/>
          </a:p>
          <a:p>
            <a:pPr indent="0" lvl="0" marL="0" rtl="0" algn="l">
              <a:spcBef>
                <a:spcPts val="0"/>
              </a:spcBef>
              <a:spcAft>
                <a:spcPts val="0"/>
              </a:spcAft>
              <a:buNone/>
            </a:pPr>
            <a:r>
              <a:rPr lang="en"/>
              <a:t>Ask…</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a:solidFill>
                  <a:srgbClr val="FFF2CC"/>
                </a:solidFill>
              </a:rPr>
              <a:t>“Have you thought about how you're going to feed your baby?”</a:t>
            </a:r>
            <a:endParaRPr i="1">
              <a:solidFill>
                <a:srgbClr val="FFF2CC"/>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3366"/>
        </a:solidFill>
      </p:bgPr>
    </p:bg>
    <p:spTree>
      <p:nvGrpSpPr>
        <p:cNvPr id="77" name="Shape 77"/>
        <p:cNvGrpSpPr/>
        <p:nvPr/>
      </p:nvGrpSpPr>
      <p:grpSpPr>
        <a:xfrm>
          <a:off x="0" y="0"/>
          <a:ext cx="0" cy="0"/>
          <a:chOff x="0" y="0"/>
          <a:chExt cx="0" cy="0"/>
        </a:xfrm>
      </p:grpSpPr>
      <p:sp>
        <p:nvSpPr>
          <p:cNvPr id="78" name="Google Shape;78;p15"/>
          <p:cNvSpPr txBox="1"/>
          <p:nvPr>
            <p:ph type="ctrTitle"/>
          </p:nvPr>
        </p:nvSpPr>
        <p:spPr>
          <a:xfrm>
            <a:off x="390525" y="308550"/>
            <a:ext cx="4761000" cy="933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FE599"/>
                </a:solidFill>
              </a:rPr>
              <a:t>Disclosure</a:t>
            </a:r>
            <a:r>
              <a:rPr lang="en"/>
              <a:t> </a:t>
            </a:r>
            <a:endParaRPr/>
          </a:p>
        </p:txBody>
      </p:sp>
      <p:sp>
        <p:nvSpPr>
          <p:cNvPr id="79" name="Google Shape;79;p15"/>
          <p:cNvSpPr txBox="1"/>
          <p:nvPr>
            <p:ph idx="1" type="subTitle"/>
          </p:nvPr>
        </p:nvSpPr>
        <p:spPr>
          <a:xfrm>
            <a:off x="280500" y="1417500"/>
            <a:ext cx="5169000" cy="3609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500"/>
              <a:t>I have no conflict of interest, however I believe that lived experience impacts us al</a:t>
            </a:r>
            <a:r>
              <a:rPr lang="en" sz="1500"/>
              <a:t>l.</a:t>
            </a:r>
            <a:endParaRPr sz="1500"/>
          </a:p>
          <a:p>
            <a:pPr indent="-323850" lvl="0" marL="457200" rtl="0" algn="l">
              <a:spcBef>
                <a:spcPts val="0"/>
              </a:spcBef>
              <a:spcAft>
                <a:spcPts val="0"/>
              </a:spcAft>
              <a:buSzPts val="1500"/>
              <a:buChar char="●"/>
            </a:pPr>
            <a:r>
              <a:rPr lang="en" sz="1500"/>
              <a:t>Passionate parent from a mixed race background</a:t>
            </a:r>
            <a:endParaRPr sz="1500"/>
          </a:p>
          <a:p>
            <a:pPr indent="-323850" lvl="0" marL="457200" rtl="0" algn="l">
              <a:spcBef>
                <a:spcPts val="0"/>
              </a:spcBef>
              <a:spcAft>
                <a:spcPts val="0"/>
              </a:spcAft>
              <a:buSzPts val="1500"/>
              <a:buChar char="●"/>
            </a:pPr>
            <a:r>
              <a:rPr lang="en" sz="1500"/>
              <a:t>Children with special needs</a:t>
            </a:r>
            <a:endParaRPr sz="1500"/>
          </a:p>
          <a:p>
            <a:pPr indent="-323850" lvl="0" marL="457200" rtl="0" algn="l">
              <a:spcBef>
                <a:spcPts val="0"/>
              </a:spcBef>
              <a:spcAft>
                <a:spcPts val="0"/>
              </a:spcAft>
              <a:buSzPts val="1500"/>
              <a:buChar char="●"/>
            </a:pPr>
            <a:r>
              <a:rPr lang="en" sz="1500"/>
              <a:t>Volunteer and breastfeeding advocate</a:t>
            </a:r>
            <a:endParaRPr sz="1500"/>
          </a:p>
          <a:p>
            <a:pPr indent="-323850" lvl="1" marL="914400" rtl="0" algn="l">
              <a:spcBef>
                <a:spcPts val="0"/>
              </a:spcBef>
              <a:spcAft>
                <a:spcPts val="0"/>
              </a:spcAft>
              <a:buSzPts val="1500"/>
              <a:buChar char="○"/>
            </a:pPr>
            <a:r>
              <a:rPr lang="en" sz="1500"/>
              <a:t>La Leche League Leader</a:t>
            </a:r>
            <a:endParaRPr sz="1500"/>
          </a:p>
          <a:p>
            <a:pPr indent="-323850" lvl="1" marL="914400" rtl="0" algn="l">
              <a:spcBef>
                <a:spcPts val="0"/>
              </a:spcBef>
              <a:spcAft>
                <a:spcPts val="0"/>
              </a:spcAft>
              <a:buSzPts val="1500"/>
              <a:buChar char="○"/>
            </a:pPr>
            <a:r>
              <a:rPr lang="en" sz="1500"/>
              <a:t>President of  NC Breastfeeding Coalition</a:t>
            </a:r>
            <a:endParaRPr sz="1500"/>
          </a:p>
          <a:p>
            <a:pPr indent="-323850" lvl="1" marL="914400" rtl="0" algn="l">
              <a:spcBef>
                <a:spcPts val="0"/>
              </a:spcBef>
              <a:spcAft>
                <a:spcPts val="0"/>
              </a:spcAft>
              <a:buSzPts val="1500"/>
              <a:buChar char="○"/>
            </a:pPr>
            <a:r>
              <a:rPr lang="en" sz="1500"/>
              <a:t>Volunteering is inherently inequitable</a:t>
            </a:r>
            <a:endParaRPr sz="1500"/>
          </a:p>
          <a:p>
            <a:pPr indent="-323850" lvl="0" marL="457200" rtl="0" algn="l">
              <a:spcBef>
                <a:spcPts val="0"/>
              </a:spcBef>
              <a:spcAft>
                <a:spcPts val="0"/>
              </a:spcAft>
              <a:buSzPts val="1500"/>
              <a:buChar char="●"/>
            </a:pPr>
            <a:r>
              <a:rPr lang="en" sz="1500"/>
              <a:t>Data Nerd</a:t>
            </a:r>
            <a:endParaRPr sz="1500"/>
          </a:p>
          <a:p>
            <a:pPr indent="-323850" lvl="0" marL="457200" rtl="0" algn="l">
              <a:spcBef>
                <a:spcPts val="0"/>
              </a:spcBef>
              <a:spcAft>
                <a:spcPts val="0"/>
              </a:spcAft>
              <a:buSzPts val="1500"/>
              <a:buChar char="●"/>
            </a:pPr>
            <a:r>
              <a:rPr lang="en" sz="1500"/>
              <a:t>Community Health Worker/COO</a:t>
            </a:r>
            <a:endParaRPr sz="1500"/>
          </a:p>
          <a:p>
            <a:pPr indent="-323850" lvl="1" marL="914400" rtl="0" algn="l">
              <a:spcBef>
                <a:spcPts val="0"/>
              </a:spcBef>
              <a:spcAft>
                <a:spcPts val="0"/>
              </a:spcAft>
              <a:buSzPts val="1500"/>
              <a:buChar char="○"/>
            </a:pPr>
            <a:r>
              <a:rPr lang="en" sz="1500"/>
              <a:t>Breastfeed Durham working </a:t>
            </a:r>
            <a:endParaRPr sz="1500"/>
          </a:p>
          <a:p>
            <a:pPr indent="-323850" lvl="1" marL="914400" rtl="0" algn="l">
              <a:spcBef>
                <a:spcPts val="0"/>
              </a:spcBef>
              <a:spcAft>
                <a:spcPts val="0"/>
              </a:spcAft>
              <a:buSzPts val="1500"/>
              <a:buChar char="○"/>
            </a:pPr>
            <a:r>
              <a:rPr lang="en" sz="1500"/>
              <a:t>Breastfeeding Family Friendly Communities</a:t>
            </a:r>
            <a:endParaRPr sz="1500"/>
          </a:p>
        </p:txBody>
      </p:sp>
      <p:pic>
        <p:nvPicPr>
          <p:cNvPr id="80" name="Google Shape;80;p15"/>
          <p:cNvPicPr preferRelativeResize="0"/>
          <p:nvPr/>
        </p:nvPicPr>
        <p:blipFill>
          <a:blip r:embed="rId3">
            <a:alphaModFix/>
          </a:blip>
          <a:stretch>
            <a:fillRect/>
          </a:stretch>
        </p:blipFill>
        <p:spPr>
          <a:xfrm>
            <a:off x="5715825" y="0"/>
            <a:ext cx="3428163" cy="51435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2"/>
          <p:cNvSpPr txBox="1"/>
          <p:nvPr>
            <p:ph type="title"/>
          </p:nvPr>
        </p:nvSpPr>
        <p:spPr>
          <a:xfrm>
            <a:off x="460950" y="2065350"/>
            <a:ext cx="8222100" cy="1012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b="1" lang="en" sz="2800">
                <a:solidFill>
                  <a:srgbClr val="FFFFFF"/>
                </a:solidFill>
                <a:latin typeface="Arial"/>
                <a:ea typeface="Arial"/>
                <a:cs typeface="Arial"/>
                <a:sym typeface="Arial"/>
              </a:rPr>
              <a:t>My Personal Statement</a:t>
            </a:r>
            <a:endParaRPr b="1" sz="2800">
              <a:solidFill>
                <a:srgbClr val="FFFFFF"/>
              </a:solidFill>
              <a:latin typeface="Arial"/>
              <a:ea typeface="Arial"/>
              <a:cs typeface="Arial"/>
              <a:sym typeface="Arial"/>
            </a:endParaRPr>
          </a:p>
          <a:p>
            <a:pPr indent="0" lvl="0" marL="0" rtl="0" algn="ctr">
              <a:spcBef>
                <a:spcPts val="0"/>
              </a:spcBef>
              <a:spcAft>
                <a:spcPts val="0"/>
              </a:spcAft>
              <a:buNone/>
            </a:pPr>
            <a:r>
              <a:rPr b="1" lang="en" sz="1200">
                <a:solidFill>
                  <a:srgbClr val="FFFFFF"/>
                </a:solidFill>
                <a:latin typeface="Arial"/>
                <a:ea typeface="Arial"/>
                <a:cs typeface="Arial"/>
                <a:sym typeface="Arial"/>
              </a:rPr>
              <a:t>Even when you feel powerless, you can hold yourself accountable.</a:t>
            </a:r>
            <a:endParaRPr b="1" sz="1200">
              <a:solidFill>
                <a:srgbClr val="FFFFFF"/>
              </a:solidFill>
              <a:latin typeface="Arial"/>
              <a:ea typeface="Arial"/>
              <a:cs typeface="Arial"/>
              <a:sym typeface="Arial"/>
            </a:endParaRPr>
          </a:p>
          <a:p>
            <a:pPr indent="0" lvl="0" marL="0" rtl="0" algn="ctr">
              <a:spcBef>
                <a:spcPts val="0"/>
              </a:spcBef>
              <a:spcAft>
                <a:spcPts val="0"/>
              </a:spcAft>
              <a:buNone/>
            </a:pPr>
            <a:r>
              <a:t/>
            </a:r>
            <a:endParaRPr b="1" sz="1200">
              <a:solidFill>
                <a:srgbClr val="FFFFFF"/>
              </a:solidFill>
              <a:latin typeface="Arial"/>
              <a:ea typeface="Arial"/>
              <a:cs typeface="Arial"/>
              <a:sym typeface="Arial"/>
            </a:endParaRPr>
          </a:p>
          <a:p>
            <a:pPr indent="-331470" lvl="0" marL="457200" rtl="0" algn="l">
              <a:spcBef>
                <a:spcPts val="0"/>
              </a:spcBef>
              <a:spcAft>
                <a:spcPts val="0"/>
              </a:spcAft>
              <a:buClr>
                <a:srgbClr val="FFFFFF"/>
              </a:buClr>
              <a:buSzPct val="100000"/>
              <a:buFont typeface="Arial"/>
              <a:buChar char="★"/>
            </a:pPr>
            <a:r>
              <a:rPr lang="en" sz="1800">
                <a:solidFill>
                  <a:srgbClr val="FFFFFF"/>
                </a:solidFill>
                <a:latin typeface="Arial"/>
                <a:ea typeface="Arial"/>
                <a:cs typeface="Arial"/>
                <a:sym typeface="Arial"/>
              </a:rPr>
              <a:t>Envisioning a world in which parents, families, and babies leverage their expertise to transform systems to live full and healthy lives.  </a:t>
            </a:r>
            <a:endParaRPr sz="1800">
              <a:solidFill>
                <a:srgbClr val="FFFFFF"/>
              </a:solidFill>
              <a:latin typeface="Arial"/>
              <a:ea typeface="Arial"/>
              <a:cs typeface="Arial"/>
              <a:sym typeface="Arial"/>
            </a:endParaRPr>
          </a:p>
          <a:p>
            <a:pPr indent="0" lvl="0" marL="457200" rtl="0" algn="l">
              <a:spcBef>
                <a:spcPts val="0"/>
              </a:spcBef>
              <a:spcAft>
                <a:spcPts val="0"/>
              </a:spcAft>
              <a:buNone/>
            </a:pPr>
            <a:r>
              <a:t/>
            </a:r>
            <a:endParaRPr sz="1800">
              <a:solidFill>
                <a:srgbClr val="FFFFFF"/>
              </a:solidFill>
              <a:latin typeface="Arial"/>
              <a:ea typeface="Arial"/>
              <a:cs typeface="Arial"/>
              <a:sym typeface="Arial"/>
            </a:endParaRPr>
          </a:p>
          <a:p>
            <a:pPr indent="-331470" lvl="0" marL="457200" rtl="0" algn="l">
              <a:spcBef>
                <a:spcPts val="0"/>
              </a:spcBef>
              <a:spcAft>
                <a:spcPts val="0"/>
              </a:spcAft>
              <a:buClr>
                <a:srgbClr val="FFFFFF"/>
              </a:buClr>
              <a:buSzPct val="100000"/>
              <a:buFont typeface="Arial"/>
              <a:buChar char="★"/>
            </a:pPr>
            <a:r>
              <a:rPr lang="en" sz="1800">
                <a:solidFill>
                  <a:srgbClr val="FFFFFF"/>
                </a:solidFill>
                <a:latin typeface="Arial"/>
                <a:ea typeface="Arial"/>
                <a:cs typeface="Arial"/>
                <a:sym typeface="Arial"/>
              </a:rPr>
              <a:t>Unapologetically committed to racial and gender equity – which includes Indigenous, Black, Brown, Latinex, Middle Eastern, and Asian/Pacific Islander parents, babies, and families including nonbinary parents, both transgender and cisgender.  </a:t>
            </a:r>
            <a:r>
              <a:rPr b="1" lang="en" sz="1800">
                <a:solidFill>
                  <a:srgbClr val="FFFFFF"/>
                </a:solidFill>
                <a:latin typeface="Arial"/>
                <a:ea typeface="Arial"/>
                <a:cs typeface="Arial"/>
                <a:sym typeface="Arial"/>
              </a:rPr>
              <a:t>Remember that chest/breastfeeding is not just for white women.</a:t>
            </a:r>
            <a:r>
              <a:rPr lang="en" sz="1800">
                <a:solidFill>
                  <a:srgbClr val="FFFFFF"/>
                </a:solidFill>
                <a:latin typeface="Arial"/>
                <a:ea typeface="Arial"/>
                <a:cs typeface="Arial"/>
                <a:sym typeface="Arial"/>
              </a:rPr>
              <a:t>  </a:t>
            </a:r>
            <a:endParaRPr sz="1800">
              <a:solidFill>
                <a:srgbClr val="FFFFFF"/>
              </a:solidFill>
              <a:latin typeface="Arial"/>
              <a:ea typeface="Arial"/>
              <a:cs typeface="Arial"/>
              <a:sym typeface="Arial"/>
            </a:endParaRPr>
          </a:p>
          <a:p>
            <a:pPr indent="0" lvl="0" marL="457200" rtl="0" algn="l">
              <a:spcBef>
                <a:spcPts val="0"/>
              </a:spcBef>
              <a:spcAft>
                <a:spcPts val="0"/>
              </a:spcAft>
              <a:buNone/>
            </a:pPr>
            <a:r>
              <a:t/>
            </a:r>
            <a:endParaRPr sz="1800">
              <a:solidFill>
                <a:srgbClr val="FFFFFF"/>
              </a:solidFill>
              <a:latin typeface="Arial"/>
              <a:ea typeface="Arial"/>
              <a:cs typeface="Arial"/>
              <a:sym typeface="Arial"/>
            </a:endParaRPr>
          </a:p>
          <a:p>
            <a:pPr indent="-331470" lvl="0" marL="457200" rtl="0" algn="l">
              <a:spcBef>
                <a:spcPts val="0"/>
              </a:spcBef>
              <a:spcAft>
                <a:spcPts val="0"/>
              </a:spcAft>
              <a:buClr>
                <a:srgbClr val="FFFFFF"/>
              </a:buClr>
              <a:buSzPct val="100000"/>
              <a:buFont typeface="Arial"/>
              <a:buChar char="★"/>
            </a:pPr>
            <a:r>
              <a:rPr lang="en" sz="1800">
                <a:solidFill>
                  <a:srgbClr val="FFFFFF"/>
                </a:solidFill>
                <a:latin typeface="Arial"/>
                <a:ea typeface="Arial"/>
                <a:cs typeface="Arial"/>
                <a:sym typeface="Arial"/>
              </a:rPr>
              <a:t>Increasing connectivity between existing parts of the community and elevating the work of historically marginalized community members with the voices of Black and Brown lactating parents at the center.</a:t>
            </a:r>
            <a:endParaRPr sz="1800">
              <a:solidFill>
                <a:srgbClr val="FFFFFF"/>
              </a:solidFill>
              <a:latin typeface="Arial"/>
              <a:ea typeface="Arial"/>
              <a:cs typeface="Arial"/>
              <a:sym typeface="Arial"/>
            </a:endParaRPr>
          </a:p>
          <a:p>
            <a:pPr indent="0" lvl="0" marL="457200" rtl="0" algn="l">
              <a:spcBef>
                <a:spcPts val="0"/>
              </a:spcBef>
              <a:spcAft>
                <a:spcPts val="0"/>
              </a:spcAft>
              <a:buNone/>
            </a:pPr>
            <a:r>
              <a:t/>
            </a:r>
            <a:endParaRPr sz="1800">
              <a:solidFill>
                <a:srgbClr val="FFFFFF"/>
              </a:solidFill>
              <a:latin typeface="Arial"/>
              <a:ea typeface="Arial"/>
              <a:cs typeface="Arial"/>
              <a:sym typeface="Arial"/>
            </a:endParaRPr>
          </a:p>
          <a:p>
            <a:pPr indent="0" lvl="0" marL="0" rtl="0" algn="l">
              <a:spcBef>
                <a:spcPts val="0"/>
              </a:spcBef>
              <a:spcAft>
                <a:spcPts val="0"/>
              </a:spcAft>
              <a:buNone/>
            </a:pPr>
            <a:r>
              <a:rPr lang="en" sz="1800">
                <a:solidFill>
                  <a:srgbClr val="FFFFFF"/>
                </a:solidFill>
                <a:latin typeface="Arial"/>
                <a:ea typeface="Arial"/>
                <a:cs typeface="Arial"/>
                <a:sym typeface="Arial"/>
              </a:rPr>
              <a:t>Acting on health equity outcomes at all ages and stages of life, b</a:t>
            </a:r>
            <a:r>
              <a:rPr lang="en" sz="1800">
                <a:latin typeface="Arial"/>
                <a:ea typeface="Arial"/>
                <a:cs typeface="Arial"/>
                <a:sym typeface="Arial"/>
              </a:rPr>
              <a:t>reast/chestfeeding is essential for family, perinatal, maternal, and child health.</a:t>
            </a:r>
            <a:endParaRPr sz="1800">
              <a:solidFill>
                <a:srgbClr val="FFFF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3"/>
          <p:cNvSpPr txBox="1"/>
          <p:nvPr>
            <p:ph type="title"/>
          </p:nvPr>
        </p:nvSpPr>
        <p:spPr>
          <a:xfrm>
            <a:off x="490250" y="488250"/>
            <a:ext cx="62271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Navigate and Utilize Local Resources </a:t>
            </a:r>
            <a:endParaRPr/>
          </a:p>
          <a:p>
            <a:pPr indent="0" lvl="0" marL="0" rtl="0" algn="l">
              <a:spcBef>
                <a:spcPts val="0"/>
              </a:spcBef>
              <a:spcAft>
                <a:spcPts val="0"/>
              </a:spcAft>
              <a:buNone/>
            </a:pPr>
            <a:r>
              <a:rPr lang="en" sz="4333"/>
              <a:t>for Infant Feeding Support</a:t>
            </a:r>
            <a:endParaRPr sz="4333"/>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44"/>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C</a:t>
            </a:r>
            <a:r>
              <a:rPr lang="en"/>
              <a:t>omprehensive List of Lactation Support Credentials and Professions</a:t>
            </a:r>
            <a:endParaRPr/>
          </a:p>
        </p:txBody>
      </p:sp>
      <p:sp>
        <p:nvSpPr>
          <p:cNvPr id="280" name="Google Shape;280;p44"/>
          <p:cNvSpPr txBox="1"/>
          <p:nvPr/>
        </p:nvSpPr>
        <p:spPr>
          <a:xfrm>
            <a:off x="158700" y="700475"/>
            <a:ext cx="8826600" cy="438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latin typeface="Roboto"/>
                <a:ea typeface="Roboto"/>
                <a:cs typeface="Roboto"/>
                <a:sym typeface="Roboto"/>
              </a:rPr>
              <a:t>Lactation Consultant (LC</a:t>
            </a:r>
            <a:r>
              <a:rPr lang="en" sz="900">
                <a:latin typeface="Roboto"/>
                <a:ea typeface="Roboto"/>
                <a:cs typeface="Roboto"/>
                <a:sym typeface="Roboto"/>
              </a:rPr>
              <a:t>): This term can sometimes be used broadly to describe anyone who provides lactation consulting services. The specific title and scope of practice can vary based on the certification and training received.</a:t>
            </a:r>
            <a:endParaRPr b="1" sz="900">
              <a:latin typeface="Roboto"/>
              <a:ea typeface="Roboto"/>
              <a:cs typeface="Roboto"/>
              <a:sym typeface="Roboto"/>
            </a:endParaRPr>
          </a:p>
          <a:p>
            <a:pPr indent="0" lvl="0" marL="0" rtl="0" algn="l">
              <a:spcBef>
                <a:spcPts val="0"/>
              </a:spcBef>
              <a:spcAft>
                <a:spcPts val="0"/>
              </a:spcAft>
              <a:buNone/>
            </a:pPr>
            <a:r>
              <a:t/>
            </a:r>
            <a:endParaRPr b="1" sz="600">
              <a:latin typeface="Roboto"/>
              <a:ea typeface="Roboto"/>
              <a:cs typeface="Roboto"/>
              <a:sym typeface="Roboto"/>
            </a:endParaRPr>
          </a:p>
          <a:p>
            <a:pPr indent="-285750" lvl="0" marL="457200" rtl="0" algn="l">
              <a:spcBef>
                <a:spcPts val="0"/>
              </a:spcBef>
              <a:spcAft>
                <a:spcPts val="0"/>
              </a:spcAft>
              <a:buSzPts val="900"/>
              <a:buFont typeface="Roboto"/>
              <a:buChar char="●"/>
            </a:pPr>
            <a:r>
              <a:rPr b="1" lang="en" sz="900">
                <a:latin typeface="Roboto"/>
                <a:ea typeface="Roboto"/>
                <a:cs typeface="Roboto"/>
                <a:sym typeface="Roboto"/>
              </a:rPr>
              <a:t>International Board Certified Lactation Consultant (IBCLC)</a:t>
            </a:r>
            <a:r>
              <a:rPr lang="en" sz="900">
                <a:latin typeface="Roboto"/>
                <a:ea typeface="Roboto"/>
                <a:cs typeface="Roboto"/>
                <a:sym typeface="Roboto"/>
              </a:rPr>
              <a:t>: IBCLCs are healthcare professionals who specialize in the clinical management of breastfeeding. They are certified by the International Board of Lactation Consultant Examiners (IBLCE) after completing extensive education and clinical hours and passing an exam. IBCLCs work in various settings, including hospitals, clinics, and private practice, providing expert breastfeeding and lactation care, from basic support to managing complex challenges.</a:t>
            </a:r>
            <a:endParaRPr sz="900">
              <a:latin typeface="Roboto"/>
              <a:ea typeface="Roboto"/>
              <a:cs typeface="Roboto"/>
              <a:sym typeface="Roboto"/>
            </a:endParaRPr>
          </a:p>
          <a:p>
            <a:pPr indent="0" lvl="0" marL="0" rtl="0" algn="l">
              <a:spcBef>
                <a:spcPts val="0"/>
              </a:spcBef>
              <a:spcAft>
                <a:spcPts val="0"/>
              </a:spcAft>
              <a:buNone/>
            </a:pPr>
            <a:r>
              <a:t/>
            </a:r>
            <a:endParaRPr sz="600">
              <a:latin typeface="Roboto"/>
              <a:ea typeface="Roboto"/>
              <a:cs typeface="Roboto"/>
              <a:sym typeface="Roboto"/>
            </a:endParaRPr>
          </a:p>
          <a:p>
            <a:pPr indent="-285750" lvl="0" marL="457200" rtl="0" algn="l">
              <a:spcBef>
                <a:spcPts val="0"/>
              </a:spcBef>
              <a:spcAft>
                <a:spcPts val="0"/>
              </a:spcAft>
              <a:buSzPts val="900"/>
              <a:buFont typeface="Roboto"/>
              <a:buChar char="●"/>
            </a:pPr>
            <a:r>
              <a:rPr b="1" lang="en" sz="900">
                <a:latin typeface="Roboto"/>
                <a:ea typeface="Roboto"/>
                <a:cs typeface="Roboto"/>
                <a:sym typeface="Roboto"/>
              </a:rPr>
              <a:t>Certified Lactation Counselor (CLC)</a:t>
            </a:r>
            <a:r>
              <a:rPr lang="en" sz="900">
                <a:latin typeface="Roboto"/>
                <a:ea typeface="Roboto"/>
                <a:cs typeface="Roboto"/>
                <a:sym typeface="Roboto"/>
              </a:rPr>
              <a:t>: CLCs have received training and certification through the Academy of Lactation Policy and Practice. Their education focuses on the basics of breastfeeding support, including helping parents with latch issues, providing emotional support, and educating families about the benefits of breastfeeding. CLCs often work in community settings, hospitals, and clinics.</a:t>
            </a:r>
            <a:endParaRPr sz="900">
              <a:latin typeface="Roboto"/>
              <a:ea typeface="Roboto"/>
              <a:cs typeface="Roboto"/>
              <a:sym typeface="Roboto"/>
            </a:endParaRPr>
          </a:p>
          <a:p>
            <a:pPr indent="0" lvl="0" marL="0" rtl="0" algn="l">
              <a:spcBef>
                <a:spcPts val="0"/>
              </a:spcBef>
              <a:spcAft>
                <a:spcPts val="0"/>
              </a:spcAft>
              <a:buNone/>
            </a:pPr>
            <a:r>
              <a:t/>
            </a:r>
            <a:endParaRPr sz="600">
              <a:latin typeface="Roboto"/>
              <a:ea typeface="Roboto"/>
              <a:cs typeface="Roboto"/>
              <a:sym typeface="Roboto"/>
            </a:endParaRPr>
          </a:p>
          <a:p>
            <a:pPr indent="-285750" lvl="0" marL="457200" rtl="0" algn="l">
              <a:spcBef>
                <a:spcPts val="0"/>
              </a:spcBef>
              <a:spcAft>
                <a:spcPts val="0"/>
              </a:spcAft>
              <a:buSzPts val="900"/>
              <a:buFont typeface="Roboto"/>
              <a:buChar char="●"/>
            </a:pPr>
            <a:r>
              <a:rPr b="1" lang="en" sz="900">
                <a:latin typeface="Roboto"/>
                <a:ea typeface="Roboto"/>
                <a:cs typeface="Roboto"/>
                <a:sym typeface="Roboto"/>
              </a:rPr>
              <a:t>Certified Lactation Educator (CLE)</a:t>
            </a:r>
            <a:r>
              <a:rPr lang="en" sz="900">
                <a:latin typeface="Roboto"/>
                <a:ea typeface="Roboto"/>
                <a:cs typeface="Roboto"/>
                <a:sym typeface="Roboto"/>
              </a:rPr>
              <a:t>: CLEs focus on educating parents, families, and professionals about breastfeeding and human lactation. They are trained to provide up-to-date information and support to encourage successful breastfeeding. Their certification often comes from various organizations and is ideal for those looking to incorporate lactation education into their existing professional practice.</a:t>
            </a:r>
            <a:endParaRPr sz="900">
              <a:latin typeface="Roboto"/>
              <a:ea typeface="Roboto"/>
              <a:cs typeface="Roboto"/>
              <a:sym typeface="Roboto"/>
            </a:endParaRPr>
          </a:p>
          <a:p>
            <a:pPr indent="0" lvl="0" marL="457200" rtl="0" algn="l">
              <a:spcBef>
                <a:spcPts val="0"/>
              </a:spcBef>
              <a:spcAft>
                <a:spcPts val="0"/>
              </a:spcAft>
              <a:buNone/>
            </a:pPr>
            <a:r>
              <a:t/>
            </a:r>
            <a:endParaRPr sz="600">
              <a:latin typeface="Roboto"/>
              <a:ea typeface="Roboto"/>
              <a:cs typeface="Roboto"/>
              <a:sym typeface="Roboto"/>
            </a:endParaRPr>
          </a:p>
          <a:p>
            <a:pPr indent="-285750" lvl="0" marL="457200" rtl="0" algn="l">
              <a:spcBef>
                <a:spcPts val="0"/>
              </a:spcBef>
              <a:spcAft>
                <a:spcPts val="0"/>
              </a:spcAft>
              <a:buSzPts val="900"/>
              <a:buFont typeface="Roboto"/>
              <a:buChar char="●"/>
            </a:pPr>
            <a:r>
              <a:rPr b="1" lang="en" sz="900">
                <a:latin typeface="Roboto"/>
                <a:ea typeface="Roboto"/>
                <a:cs typeface="Roboto"/>
                <a:sym typeface="Roboto"/>
              </a:rPr>
              <a:t>La Leche League Leader (LLL Leader)</a:t>
            </a:r>
            <a:r>
              <a:rPr lang="en" sz="900">
                <a:latin typeface="Roboto"/>
                <a:ea typeface="Roboto"/>
                <a:cs typeface="Roboto"/>
                <a:sym typeface="Roboto"/>
              </a:rPr>
              <a:t>: LLL Leaders are parents with lived lactation experience who have completed accreditation through La Leche League International. They provide </a:t>
            </a:r>
            <a:r>
              <a:rPr b="1" lang="en" sz="900">
                <a:latin typeface="Roboto"/>
                <a:ea typeface="Roboto"/>
                <a:cs typeface="Roboto"/>
                <a:sym typeface="Roboto"/>
              </a:rPr>
              <a:t>free</a:t>
            </a:r>
            <a:r>
              <a:rPr lang="en" sz="900">
                <a:latin typeface="Roboto"/>
                <a:ea typeface="Roboto"/>
                <a:cs typeface="Roboto"/>
                <a:sym typeface="Roboto"/>
              </a:rPr>
              <a:t> support and education to breastfeeding mothers through meetings and one-on-one support, often in a community setting.</a:t>
            </a:r>
            <a:endParaRPr sz="900">
              <a:latin typeface="Roboto"/>
              <a:ea typeface="Roboto"/>
              <a:cs typeface="Roboto"/>
              <a:sym typeface="Roboto"/>
            </a:endParaRPr>
          </a:p>
          <a:p>
            <a:pPr indent="0" lvl="0" marL="457200" rtl="0" algn="l">
              <a:spcBef>
                <a:spcPts val="0"/>
              </a:spcBef>
              <a:spcAft>
                <a:spcPts val="0"/>
              </a:spcAft>
              <a:buNone/>
            </a:pPr>
            <a:r>
              <a:t/>
            </a:r>
            <a:endParaRPr sz="600">
              <a:latin typeface="Roboto"/>
              <a:ea typeface="Roboto"/>
              <a:cs typeface="Roboto"/>
              <a:sym typeface="Roboto"/>
            </a:endParaRPr>
          </a:p>
          <a:p>
            <a:pPr indent="-285750" lvl="0" marL="457200" rtl="0" algn="l">
              <a:spcBef>
                <a:spcPts val="0"/>
              </a:spcBef>
              <a:spcAft>
                <a:spcPts val="0"/>
              </a:spcAft>
              <a:buSzPts val="900"/>
              <a:buFont typeface="Roboto"/>
              <a:buChar char="●"/>
            </a:pPr>
            <a:r>
              <a:rPr b="1" lang="en" sz="900">
                <a:latin typeface="Roboto"/>
                <a:ea typeface="Roboto"/>
                <a:cs typeface="Roboto"/>
                <a:sym typeface="Roboto"/>
              </a:rPr>
              <a:t>Breastfeeding Peer Counselor</a:t>
            </a:r>
            <a:r>
              <a:rPr lang="en" sz="900">
                <a:latin typeface="Roboto"/>
                <a:ea typeface="Roboto"/>
                <a:cs typeface="Roboto"/>
                <a:sym typeface="Roboto"/>
              </a:rPr>
              <a:t>: Typically part of a community health program, such as WIC (Women, Infants, and Children), peer counselors are mothers who have successfully breastfed and received training to support other mothers. They offer basic breastfeeding information and encouragement.</a:t>
            </a:r>
            <a:endParaRPr sz="900">
              <a:latin typeface="Roboto"/>
              <a:ea typeface="Roboto"/>
              <a:cs typeface="Roboto"/>
              <a:sym typeface="Roboto"/>
            </a:endParaRPr>
          </a:p>
          <a:p>
            <a:pPr indent="0" lvl="0" marL="457200" rtl="0" algn="l">
              <a:spcBef>
                <a:spcPts val="0"/>
              </a:spcBef>
              <a:spcAft>
                <a:spcPts val="0"/>
              </a:spcAft>
              <a:buNone/>
            </a:pPr>
            <a:r>
              <a:t/>
            </a:r>
            <a:endParaRPr sz="600">
              <a:latin typeface="Roboto"/>
              <a:ea typeface="Roboto"/>
              <a:cs typeface="Roboto"/>
              <a:sym typeface="Roboto"/>
            </a:endParaRPr>
          </a:p>
          <a:p>
            <a:pPr indent="-285750" lvl="0" marL="457200" rtl="0" algn="l">
              <a:spcBef>
                <a:spcPts val="0"/>
              </a:spcBef>
              <a:spcAft>
                <a:spcPts val="0"/>
              </a:spcAft>
              <a:buSzPts val="900"/>
              <a:buFont typeface="Roboto"/>
              <a:buChar char="●"/>
            </a:pPr>
            <a:r>
              <a:rPr b="1" lang="en" sz="900">
                <a:latin typeface="Roboto"/>
                <a:ea typeface="Roboto"/>
                <a:cs typeface="Roboto"/>
                <a:sym typeface="Roboto"/>
              </a:rPr>
              <a:t>WIC Breastfeeding Peer Counselor:</a:t>
            </a:r>
            <a:r>
              <a:rPr lang="en" sz="900">
                <a:latin typeface="Roboto"/>
                <a:ea typeface="Roboto"/>
                <a:cs typeface="Roboto"/>
                <a:sym typeface="Roboto"/>
              </a:rPr>
              <a:t> Similar to breastfeeding peer counselors, these individuals are specifically trained under the WIC program to offer support and education on breastfeeding to low-income women and families. They share their own experiences and provide practical advice to help mothers achieve their breastfeeding goals.</a:t>
            </a:r>
            <a:endParaRPr sz="900">
              <a:latin typeface="Roboto"/>
              <a:ea typeface="Roboto"/>
              <a:cs typeface="Roboto"/>
              <a:sym typeface="Roboto"/>
            </a:endParaRPr>
          </a:p>
          <a:p>
            <a:pPr indent="0" lvl="0" marL="457200" rtl="0" algn="l">
              <a:spcBef>
                <a:spcPts val="0"/>
              </a:spcBef>
              <a:spcAft>
                <a:spcPts val="0"/>
              </a:spcAft>
              <a:buNone/>
            </a:pPr>
            <a:r>
              <a:t/>
            </a:r>
            <a:endParaRPr sz="600">
              <a:latin typeface="Roboto"/>
              <a:ea typeface="Roboto"/>
              <a:cs typeface="Roboto"/>
              <a:sym typeface="Roboto"/>
            </a:endParaRPr>
          </a:p>
          <a:p>
            <a:pPr indent="-285750" lvl="0" marL="457200" rtl="0" algn="l">
              <a:spcBef>
                <a:spcPts val="0"/>
              </a:spcBef>
              <a:spcAft>
                <a:spcPts val="0"/>
              </a:spcAft>
              <a:buSzPts val="900"/>
              <a:buFont typeface="Roboto"/>
              <a:buChar char="●"/>
            </a:pPr>
            <a:r>
              <a:rPr b="1" lang="en" sz="900">
                <a:latin typeface="Roboto"/>
                <a:ea typeface="Roboto"/>
                <a:cs typeface="Roboto"/>
                <a:sym typeface="Roboto"/>
              </a:rPr>
              <a:t>Doula</a:t>
            </a:r>
            <a:r>
              <a:rPr lang="en" sz="900">
                <a:latin typeface="Roboto"/>
                <a:ea typeface="Roboto"/>
                <a:cs typeface="Roboto"/>
                <a:sym typeface="Roboto"/>
              </a:rPr>
              <a:t> with Lactation Support Training: Doulas are professionals trained to provide emotional, physical, and educational support to mothers during the prenatal period, childbirth, and postpartum. Those with additional training in peer-to-peer lactation support can also offer guidance and support for breastfeeding.</a:t>
            </a:r>
            <a:endParaRPr sz="900">
              <a:latin typeface="Roboto"/>
              <a:ea typeface="Roboto"/>
              <a:cs typeface="Roboto"/>
              <a:sym typeface="Roboto"/>
            </a:endParaRPr>
          </a:p>
          <a:p>
            <a:pPr indent="0" lvl="0" marL="457200" rtl="0" algn="l">
              <a:spcBef>
                <a:spcPts val="0"/>
              </a:spcBef>
              <a:spcAft>
                <a:spcPts val="0"/>
              </a:spcAft>
              <a:buNone/>
            </a:pPr>
            <a:r>
              <a:t/>
            </a:r>
            <a:endParaRPr sz="600">
              <a:latin typeface="Roboto"/>
              <a:ea typeface="Roboto"/>
              <a:cs typeface="Roboto"/>
              <a:sym typeface="Roboto"/>
            </a:endParaRPr>
          </a:p>
          <a:p>
            <a:pPr indent="0" lvl="0" marL="0" rtl="0" algn="l">
              <a:spcBef>
                <a:spcPts val="0"/>
              </a:spcBef>
              <a:spcAft>
                <a:spcPts val="0"/>
              </a:spcAft>
              <a:buNone/>
            </a:pPr>
            <a:r>
              <a:rPr b="1" lang="en" sz="900">
                <a:latin typeface="Roboto"/>
                <a:ea typeface="Roboto"/>
                <a:cs typeface="Roboto"/>
                <a:sym typeface="Roboto"/>
              </a:rPr>
              <a:t>North American Board of Breastfeeding and Lactation Medicine (NABBLM-C)</a:t>
            </a:r>
            <a:r>
              <a:rPr lang="en" sz="900">
                <a:latin typeface="Roboto"/>
                <a:ea typeface="Roboto"/>
                <a:cs typeface="Roboto"/>
                <a:sym typeface="Roboto"/>
              </a:rPr>
              <a:t>: The new credential for doctors in the field of breastfeeding and lactation medicine. This board was established to set standards in physician training, knowledge, skills, and certification specifically in Breastfeeding and Lactation Medicine for both Canada and the USA. NABBLM offers board certification to physicians who demonstrate an expertise in diagnosing and managing breastfeeding and lactation-related problems using evidence-based medicine.</a:t>
            </a:r>
            <a:endParaRPr sz="900">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5"/>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Breastfeeding Resources</a:t>
            </a:r>
            <a:endParaRPr/>
          </a:p>
        </p:txBody>
      </p:sp>
      <p:sp>
        <p:nvSpPr>
          <p:cNvPr id="286" name="Google Shape;286;p45"/>
          <p:cNvSpPr txBox="1"/>
          <p:nvPr>
            <p:ph idx="1" type="body"/>
          </p:nvPr>
        </p:nvSpPr>
        <p:spPr>
          <a:xfrm>
            <a:off x="226075" y="3562400"/>
            <a:ext cx="2808000" cy="10668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sz="1400"/>
              <a:t>This may include videos, books, handouts, or websites available for you to use at your worksite.</a:t>
            </a:r>
            <a:endParaRPr sz="1400"/>
          </a:p>
          <a:p>
            <a:pPr indent="0" lvl="0" marL="0" rtl="0" algn="l">
              <a:spcBef>
                <a:spcPts val="1200"/>
              </a:spcBef>
              <a:spcAft>
                <a:spcPts val="1200"/>
              </a:spcAft>
              <a:buNone/>
            </a:pPr>
            <a:r>
              <a:t/>
            </a:r>
            <a:endParaRPr/>
          </a:p>
        </p:txBody>
      </p:sp>
      <p:graphicFrame>
        <p:nvGraphicFramePr>
          <p:cNvPr id="287" name="Google Shape;287;p45"/>
          <p:cNvGraphicFramePr/>
          <p:nvPr/>
        </p:nvGraphicFramePr>
        <p:xfrm>
          <a:off x="3386275" y="167850"/>
          <a:ext cx="3000000" cy="3000000"/>
        </p:xfrm>
        <a:graphic>
          <a:graphicData uri="http://schemas.openxmlformats.org/drawingml/2006/table">
            <a:tbl>
              <a:tblPr bandCol="1" bandRow="1">
                <a:noFill/>
                <a:tableStyleId>{7CD7EB0B-1F84-4A1B-84E8-177DC78D5247}</a:tableStyleId>
              </a:tblPr>
              <a:tblGrid>
                <a:gridCol w="1649475"/>
                <a:gridCol w="4019275"/>
              </a:tblGrid>
              <a:tr h="391475">
                <a:tc>
                  <a:txBody>
                    <a:bodyPr/>
                    <a:lstStyle/>
                    <a:p>
                      <a:pPr indent="0" lvl="0" marL="0" rtl="0" algn="ctr">
                        <a:spcBef>
                          <a:spcPts val="0"/>
                        </a:spcBef>
                        <a:spcAft>
                          <a:spcPts val="0"/>
                        </a:spcAft>
                        <a:buNone/>
                      </a:pPr>
                      <a:r>
                        <a:rPr b="1" lang="en" sz="1100">
                          <a:latin typeface="Times New Roman"/>
                          <a:ea typeface="Times New Roman"/>
                          <a:cs typeface="Times New Roman"/>
                          <a:sym typeface="Times New Roman"/>
                        </a:rPr>
                        <a:t>Resource</a:t>
                      </a:r>
                      <a:endParaRPr b="1" sz="11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CCCCCC"/>
                    </a:solidFill>
                  </a:tcPr>
                </a:tc>
                <a:tc>
                  <a:txBody>
                    <a:bodyPr/>
                    <a:lstStyle/>
                    <a:p>
                      <a:pPr indent="0" lvl="0" marL="0" rtl="0" algn="l">
                        <a:spcBef>
                          <a:spcPts val="0"/>
                        </a:spcBef>
                        <a:spcAft>
                          <a:spcPts val="0"/>
                        </a:spcAft>
                        <a:buNone/>
                      </a:pPr>
                      <a:r>
                        <a:rPr b="1" lang="en" sz="1000">
                          <a:latin typeface="Times New Roman"/>
                          <a:ea typeface="Times New Roman"/>
                          <a:cs typeface="Times New Roman"/>
                          <a:sym typeface="Times New Roman"/>
                        </a:rPr>
                        <a:t>What did I  like or dislike about the resource and why?</a:t>
                      </a:r>
                      <a:endParaRPr b="1" sz="10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CCCCCC"/>
                    </a:solidFill>
                  </a:tcPr>
                </a:tc>
              </a:tr>
              <a:tr h="555525">
                <a:tc>
                  <a:txBody>
                    <a:bodyPr/>
                    <a:lstStyle/>
                    <a:p>
                      <a:pPr indent="0" lvl="0" marL="0" rtl="0" algn="ctr">
                        <a:spcBef>
                          <a:spcPts val="0"/>
                        </a:spcBef>
                        <a:spcAft>
                          <a:spcPts val="0"/>
                        </a:spcAft>
                        <a:buNone/>
                      </a:pPr>
                      <a:r>
                        <a:rPr b="1" lang="en" sz="1100" u="sng">
                          <a:latin typeface="Times New Roman"/>
                          <a:ea typeface="Times New Roman"/>
                          <a:cs typeface="Times New Roman"/>
                          <a:sym typeface="Times New Roman"/>
                          <a:hlinkClick r:id="rId3"/>
                        </a:rPr>
                        <a:t>Human Milk Banking Association</a:t>
                      </a:r>
                      <a:endParaRPr b="1" sz="11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My favorite thing about the Milk Bank is their donation for people who have experienced a loss. They are so sensitive. They thought of so much. The downside is the amount of milk that you have to have in order to donate. </a:t>
                      </a:r>
                      <a:endParaRPr sz="10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1303325">
                <a:tc>
                  <a:txBody>
                    <a:bodyPr/>
                    <a:lstStyle/>
                    <a:p>
                      <a:pPr indent="0" lvl="0" marL="0" rtl="0" algn="ctr">
                        <a:spcBef>
                          <a:spcPts val="0"/>
                        </a:spcBef>
                        <a:spcAft>
                          <a:spcPts val="0"/>
                        </a:spcAft>
                        <a:buNone/>
                      </a:pPr>
                      <a:r>
                        <a:rPr b="1" lang="en" sz="1100">
                          <a:latin typeface="Times New Roman"/>
                          <a:ea typeface="Times New Roman"/>
                          <a:cs typeface="Times New Roman"/>
                          <a:sym typeface="Times New Roman"/>
                        </a:rPr>
                        <a:t>The Womanly Art of Breastfeeding 8th edition</a:t>
                      </a:r>
                      <a:endParaRPr b="1" sz="11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This was my introduction to breastfeeding and parenting. I read every pregnancy book, but I really didn't think about parenting until I had the baby in my arms. I expected it to be easy. I adored the stories at the beginning of the Womanly Art. However, I hated the going-back-to-work section. </a:t>
                      </a:r>
                      <a:endParaRPr sz="1000">
                        <a:latin typeface="Times New Roman"/>
                        <a:ea typeface="Times New Roman"/>
                        <a:cs typeface="Times New Roman"/>
                        <a:sym typeface="Times New Roman"/>
                      </a:endParaRPr>
                    </a:p>
                    <a:p>
                      <a:pPr indent="0" lvl="0" marL="0" rtl="0" algn="l">
                        <a:spcBef>
                          <a:spcPts val="0"/>
                        </a:spcBef>
                        <a:spcAft>
                          <a:spcPts val="0"/>
                        </a:spcAft>
                        <a:buNone/>
                      </a:pPr>
                      <a:r>
                        <a:rPr lang="en" sz="1000">
                          <a:latin typeface="Times New Roman"/>
                          <a:ea typeface="Times New Roman"/>
                          <a:cs typeface="Times New Roman"/>
                          <a:sym typeface="Times New Roman"/>
                        </a:rPr>
                        <a:t>Here are good resources for  going back to work</a:t>
                      </a:r>
                      <a:endParaRPr sz="1000">
                        <a:latin typeface="Times New Roman"/>
                        <a:ea typeface="Times New Roman"/>
                        <a:cs typeface="Times New Roman"/>
                        <a:sym typeface="Times New Roman"/>
                      </a:endParaRPr>
                    </a:p>
                    <a:p>
                      <a:pPr indent="-292100" lvl="0" marL="457200" rtl="0" algn="l">
                        <a:spcBef>
                          <a:spcPts val="0"/>
                        </a:spcBef>
                        <a:spcAft>
                          <a:spcPts val="0"/>
                        </a:spcAft>
                        <a:buSzPts val="1000"/>
                        <a:buFont typeface="Times New Roman"/>
                        <a:buChar char="●"/>
                      </a:pPr>
                      <a:r>
                        <a:rPr lang="en" sz="1000" u="sng">
                          <a:latin typeface="Times New Roman"/>
                          <a:ea typeface="Times New Roman"/>
                          <a:cs typeface="Times New Roman"/>
                          <a:sym typeface="Times New Roman"/>
                          <a:hlinkClick r:id="rId4"/>
                        </a:rPr>
                        <a:t>https://workwellnc.com/NCMakingItWork.php</a:t>
                      </a:r>
                      <a:endParaRPr sz="1000">
                        <a:latin typeface="Times New Roman"/>
                        <a:ea typeface="Times New Roman"/>
                        <a:cs typeface="Times New Roman"/>
                        <a:sym typeface="Times New Roman"/>
                      </a:endParaRPr>
                    </a:p>
                    <a:p>
                      <a:pPr indent="-292100" lvl="0" marL="457200" rtl="0" algn="l">
                        <a:spcBef>
                          <a:spcPts val="0"/>
                        </a:spcBef>
                        <a:spcAft>
                          <a:spcPts val="0"/>
                        </a:spcAft>
                        <a:buSzPts val="1000"/>
                        <a:buFont typeface="Times New Roman"/>
                        <a:buChar char="●"/>
                      </a:pPr>
                      <a:r>
                        <a:rPr lang="en" sz="1000" u="sng">
                          <a:latin typeface="Times New Roman"/>
                          <a:ea typeface="Times New Roman"/>
                          <a:cs typeface="Times New Roman"/>
                          <a:sym typeface="Times New Roman"/>
                        </a:rPr>
                        <a:t>https://www.womenshealth.gov/breastfeeding</a:t>
                      </a:r>
                      <a:endParaRPr sz="1000" u="sng">
                        <a:latin typeface="Times New Roman"/>
                        <a:ea typeface="Times New Roman"/>
                        <a:cs typeface="Times New Roman"/>
                        <a:sym typeface="Times New Roman"/>
                      </a:endParaRPr>
                    </a:p>
                    <a:p>
                      <a:pPr indent="0" lvl="0" marL="0" rtl="0" algn="l">
                        <a:spcBef>
                          <a:spcPts val="0"/>
                        </a:spcBef>
                        <a:spcAft>
                          <a:spcPts val="0"/>
                        </a:spcAft>
                        <a:buNone/>
                      </a:pPr>
                      <a:r>
                        <a:t/>
                      </a:r>
                      <a:endParaRPr sz="10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386275">
                <a:tc>
                  <a:txBody>
                    <a:bodyPr/>
                    <a:lstStyle/>
                    <a:p>
                      <a:pPr indent="0" lvl="0" marL="0" rtl="0" algn="ctr">
                        <a:spcBef>
                          <a:spcPts val="0"/>
                        </a:spcBef>
                        <a:spcAft>
                          <a:spcPts val="0"/>
                        </a:spcAft>
                        <a:buNone/>
                      </a:pPr>
                      <a:r>
                        <a:rPr b="1" lang="en" sz="1100" u="sng">
                          <a:latin typeface="Times New Roman"/>
                          <a:ea typeface="Times New Roman"/>
                          <a:cs typeface="Times New Roman"/>
                          <a:sym typeface="Times New Roman"/>
                          <a:hlinkClick r:id="rId5"/>
                        </a:rPr>
                        <a:t>Region  | NCBC</a:t>
                      </a:r>
                      <a:endParaRPr b="1" sz="11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This resource lists almost everything.  I don't like the way the resource does not rank the quality of the support. </a:t>
                      </a:r>
                      <a:endParaRPr sz="10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479200">
                <a:tc>
                  <a:txBody>
                    <a:bodyPr/>
                    <a:lstStyle/>
                    <a:p>
                      <a:pPr indent="0" lvl="0" marL="0" rtl="0" algn="ctr">
                        <a:spcBef>
                          <a:spcPts val="0"/>
                        </a:spcBef>
                        <a:spcAft>
                          <a:spcPts val="0"/>
                        </a:spcAft>
                        <a:buNone/>
                      </a:pPr>
                      <a:r>
                        <a:rPr b="1" lang="en" sz="1100">
                          <a:latin typeface="Times New Roman"/>
                          <a:ea typeface="Times New Roman"/>
                          <a:cs typeface="Times New Roman"/>
                          <a:sym typeface="Times New Roman"/>
                        </a:rPr>
                        <a:t>Global Health Media </a:t>
                      </a:r>
                      <a:endParaRPr b="1" sz="1100">
                        <a:latin typeface="Times New Roman"/>
                        <a:ea typeface="Times New Roman"/>
                        <a:cs typeface="Times New Roman"/>
                        <a:sym typeface="Times New Roman"/>
                      </a:endParaRPr>
                    </a:p>
                    <a:p>
                      <a:pPr indent="0" lvl="0" marL="0" rtl="0" algn="ctr">
                        <a:spcBef>
                          <a:spcPts val="0"/>
                        </a:spcBef>
                        <a:spcAft>
                          <a:spcPts val="0"/>
                        </a:spcAft>
                        <a:buNone/>
                      </a:pPr>
                      <a:r>
                        <a:rPr b="1" lang="en" sz="1100" u="sng">
                          <a:latin typeface="Times New Roman"/>
                          <a:ea typeface="Times New Roman"/>
                          <a:cs typeface="Times New Roman"/>
                          <a:sym typeface="Times New Roman"/>
                          <a:hlinkClick r:id="rId6"/>
                        </a:rPr>
                        <a:t>Videos — English</a:t>
                      </a:r>
                      <a:endParaRPr b="1" sz="11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I think the videos are great, however, I wish that the images represented more Americans and looked less international.</a:t>
                      </a:r>
                      <a:endParaRPr sz="10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639475">
                <a:tc>
                  <a:txBody>
                    <a:bodyPr/>
                    <a:lstStyle/>
                    <a:p>
                      <a:pPr indent="0" lvl="0" marL="0" rtl="0" algn="ctr">
                        <a:spcBef>
                          <a:spcPts val="0"/>
                        </a:spcBef>
                        <a:spcAft>
                          <a:spcPts val="0"/>
                        </a:spcAft>
                        <a:buNone/>
                      </a:pPr>
                      <a:r>
                        <a:rPr b="1" lang="en" sz="1100" u="sng">
                          <a:latin typeface="Times New Roman"/>
                          <a:ea typeface="Times New Roman"/>
                          <a:cs typeface="Times New Roman"/>
                          <a:sym typeface="Times New Roman"/>
                          <a:hlinkClick r:id="rId7"/>
                        </a:rPr>
                        <a:t>Breastfeed Durham</a:t>
                      </a:r>
                      <a:endParaRPr b="1" sz="11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I am the Director of Breastfeed Durham, and I helped to gather all of these resources and share them with the health department over the last few years.  It is hard to keep everything up to date.</a:t>
                      </a:r>
                      <a:endParaRPr sz="10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575350">
                <a:tc>
                  <a:txBody>
                    <a:bodyPr/>
                    <a:lstStyle/>
                    <a:p>
                      <a:pPr indent="0" lvl="0" marL="0" rtl="0" algn="ctr">
                        <a:spcBef>
                          <a:spcPts val="0"/>
                        </a:spcBef>
                        <a:spcAft>
                          <a:spcPts val="0"/>
                        </a:spcAft>
                        <a:buNone/>
                      </a:pPr>
                      <a:r>
                        <a:rPr b="1" lang="en" sz="1100" u="sng">
                          <a:latin typeface="Times New Roman"/>
                          <a:ea typeface="Times New Roman"/>
                          <a:cs typeface="Times New Roman"/>
                          <a:sym typeface="Times New Roman"/>
                          <a:hlinkClick r:id="rId8"/>
                        </a:rPr>
                        <a:t>Global and National Breastfeeding Resources</a:t>
                      </a:r>
                      <a:r>
                        <a:rPr b="1" lang="en" sz="1100">
                          <a:latin typeface="Times New Roman"/>
                          <a:ea typeface="Times New Roman"/>
                          <a:cs typeface="Times New Roman"/>
                          <a:sym typeface="Times New Roman"/>
                        </a:rPr>
                        <a:t> from BFFC</a:t>
                      </a:r>
                      <a:endParaRPr b="1" sz="11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I am on the board.  So I think this is a great list, but again it is hard to keep everything up to date. </a:t>
                      </a:r>
                      <a:endParaRPr sz="10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r h="549825">
                <a:tc>
                  <a:txBody>
                    <a:bodyPr/>
                    <a:lstStyle/>
                    <a:p>
                      <a:pPr indent="0" lvl="0" marL="0" rtl="0" algn="ctr">
                        <a:spcBef>
                          <a:spcPts val="0"/>
                        </a:spcBef>
                        <a:spcAft>
                          <a:spcPts val="0"/>
                        </a:spcAft>
                        <a:buNone/>
                      </a:pPr>
                      <a:r>
                        <a:rPr b="1" lang="en" sz="1100" u="sng">
                          <a:latin typeface="Times New Roman"/>
                          <a:ea typeface="Times New Roman"/>
                          <a:cs typeface="Times New Roman"/>
                          <a:sym typeface="Times New Roman"/>
                          <a:hlinkClick r:id="rId9"/>
                        </a:rPr>
                        <a:t>Carolina Global Breastfeeding Institute</a:t>
                      </a:r>
                      <a:endParaRPr b="1" sz="1100">
                        <a:latin typeface="Times New Roman"/>
                        <a:ea typeface="Times New Roman"/>
                        <a:cs typeface="Times New Roman"/>
                        <a:sym typeface="Times New Roman"/>
                      </a:endParaRPr>
                    </a:p>
                    <a:p>
                      <a:pPr indent="0" lvl="0" marL="0" rtl="0" algn="ctr">
                        <a:spcBef>
                          <a:spcPts val="0"/>
                        </a:spcBef>
                        <a:spcAft>
                          <a:spcPts val="0"/>
                        </a:spcAft>
                        <a:buNone/>
                      </a:pPr>
                      <a:r>
                        <a:t/>
                      </a:r>
                      <a:endParaRPr b="1" sz="11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EFEFEF"/>
                    </a:solidFill>
                  </a:tcPr>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I love these resources. They are always adding new information. I find it hard to keep up with all the additions and connect with the information that I'm looking for.</a:t>
                      </a:r>
                      <a:endParaRPr sz="1000">
                        <a:latin typeface="Times New Roman"/>
                        <a:ea typeface="Times New Roman"/>
                        <a:cs typeface="Times New Roman"/>
                        <a:sym typeface="Times New Roman"/>
                      </a:endParaRPr>
                    </a:p>
                  </a:txBody>
                  <a:tcPr marT="0" marB="0" marR="0" marL="0">
                    <a:lnL cap="flat" cmpd="sng" w="6350">
                      <a:solidFill>
                        <a:srgbClr val="000000"/>
                      </a:solidFill>
                      <a:prstDash val="solid"/>
                      <a:round/>
                      <a:headEnd len="sm" w="sm" type="none"/>
                      <a:tailEnd len="sm" w="sm" type="none"/>
                    </a:lnL>
                    <a:lnR cap="flat" cmpd="sng" w="6350">
                      <a:solidFill>
                        <a:srgbClr val="000000"/>
                      </a:solidFill>
                      <a:prstDash val="solid"/>
                      <a:round/>
                      <a:headEnd len="sm" w="sm" type="none"/>
                      <a:tailEnd len="sm" w="sm" type="none"/>
                    </a:lnR>
                    <a:lnT cap="flat" cmpd="sng" w="6350">
                      <a:solidFill>
                        <a:srgbClr val="000000"/>
                      </a:solidFill>
                      <a:prstDash val="solid"/>
                      <a:round/>
                      <a:headEnd len="sm" w="sm" type="none"/>
                      <a:tailEnd len="sm" w="sm" type="none"/>
                    </a:lnT>
                    <a:lnB cap="flat" cmpd="sng" w="635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6"/>
          <p:cNvSpPr txBox="1"/>
          <p:nvPr>
            <p:ph type="title"/>
          </p:nvPr>
        </p:nvSpPr>
        <p:spPr>
          <a:xfrm>
            <a:off x="490250" y="526350"/>
            <a:ext cx="48510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1500"/>
              <a:t>As reproductive health experts and advocates for women's health who work in conjunction with other obstetric and pediatric health care providers, obstetrician–gynecologists are uniquely positioned to enable women to achieve their infant feeding goals.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Enabling women to breastfeed is a public health priority because, on a population level, interruption of lactation is associated with adverse health outcomes for the woman and her child, including higher maternal risks of breast cancer, ovarian cancer, diabetes, hypertension, and heart disease, and greater infant risks of infectious disease, sudden infant death syndrome, and metabolic disease. </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1500"/>
              <a:t>Contraindications to breastfeeding are few.</a:t>
            </a:r>
            <a:endParaRPr sz="1500"/>
          </a:p>
          <a:p>
            <a:pPr indent="0" lvl="0" marL="0" rtl="0" algn="l">
              <a:spcBef>
                <a:spcPts val="0"/>
              </a:spcBef>
              <a:spcAft>
                <a:spcPts val="0"/>
              </a:spcAft>
              <a:buNone/>
            </a:pPr>
            <a:r>
              <a:t/>
            </a:r>
            <a:endParaRPr sz="1500"/>
          </a:p>
          <a:p>
            <a:pPr indent="0" lvl="0" marL="0" rtl="0" algn="l">
              <a:spcBef>
                <a:spcPts val="0"/>
              </a:spcBef>
              <a:spcAft>
                <a:spcPts val="0"/>
              </a:spcAft>
              <a:buNone/>
            </a:pPr>
            <a:r>
              <a:rPr lang="en" sz="800" u="sng">
                <a:solidFill>
                  <a:srgbClr val="FFFFFF"/>
                </a:solidFill>
                <a:latin typeface="Arial"/>
                <a:ea typeface="Arial"/>
                <a:cs typeface="Arial"/>
                <a:sym typeface="Arial"/>
                <a:hlinkClick r:id="rId3">
                  <a:extLst>
                    <a:ext uri="{A12FA001-AC4F-418D-AE19-62706E023703}">
                      <ahyp:hlinkClr val="tx"/>
                    </a:ext>
                  </a:extLst>
                </a:hlinkClick>
              </a:rPr>
              <a:t>https://www.acog.org/clinical/clinical-guidance/committee-opinion/articles/2018/10/optimizing-support-for-breastfeeding-as-part-of-obstetric-practice#:~:text=Obstetrician%E2%80%93gynecologists%20and%20other%20obstetric%20care%20providers%20should%20support%20each,for%20her%20and%20her%20infant.</a:t>
            </a:r>
            <a:endParaRPr sz="800">
              <a:solidFill>
                <a:srgbClr val="FFFFFF"/>
              </a:solidFill>
            </a:endParaRPr>
          </a:p>
        </p:txBody>
      </p:sp>
      <p:sp>
        <p:nvSpPr>
          <p:cNvPr id="293" name="Google Shape;293;p46"/>
          <p:cNvSpPr txBox="1"/>
          <p:nvPr/>
        </p:nvSpPr>
        <p:spPr>
          <a:xfrm>
            <a:off x="5692850" y="1157350"/>
            <a:ext cx="2679600" cy="29583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t/>
            </a:r>
            <a:endParaRPr sz="3600">
              <a:solidFill>
                <a:schemeClr val="dk1"/>
              </a:solidFill>
              <a:latin typeface="Comic Sans MS"/>
              <a:ea typeface="Comic Sans MS"/>
              <a:cs typeface="Comic Sans MS"/>
              <a:sym typeface="Comic Sans MS"/>
            </a:endParaRPr>
          </a:p>
          <a:p>
            <a:pPr indent="0" lvl="0" marL="0" rtl="0" algn="ctr">
              <a:lnSpc>
                <a:spcPct val="115000"/>
              </a:lnSpc>
              <a:spcBef>
                <a:spcPts val="1200"/>
              </a:spcBef>
              <a:spcAft>
                <a:spcPts val="0"/>
              </a:spcAft>
              <a:buClr>
                <a:schemeClr val="dk1"/>
              </a:buClr>
              <a:buSzPts val="1100"/>
              <a:buFont typeface="Arial"/>
              <a:buNone/>
            </a:pPr>
            <a:r>
              <a:rPr lang="en" sz="3600">
                <a:solidFill>
                  <a:schemeClr val="dk1"/>
                </a:solidFill>
                <a:latin typeface="Comic Sans MS"/>
                <a:ea typeface="Comic Sans MS"/>
                <a:cs typeface="Comic Sans MS"/>
                <a:sym typeface="Comic Sans MS"/>
              </a:rPr>
              <a:t>What does ACOG say?</a:t>
            </a:r>
            <a:endParaRPr sz="3600">
              <a:solidFill>
                <a:schemeClr val="dk1"/>
              </a:solidFill>
              <a:latin typeface="Comic Sans MS"/>
              <a:ea typeface="Comic Sans MS"/>
              <a:cs typeface="Comic Sans MS"/>
              <a:sym typeface="Comic Sans MS"/>
            </a:endParaRPr>
          </a:p>
          <a:p>
            <a:pPr indent="0" lvl="0" marL="0" rtl="0" algn="ctr">
              <a:lnSpc>
                <a:spcPct val="115000"/>
              </a:lnSpc>
              <a:spcBef>
                <a:spcPts val="1200"/>
              </a:spcBef>
              <a:spcAft>
                <a:spcPts val="1200"/>
              </a:spcAft>
              <a:buClr>
                <a:schemeClr val="dk1"/>
              </a:buClr>
              <a:buSzPts val="1100"/>
              <a:buFont typeface="Arial"/>
              <a:buNone/>
            </a:pPr>
            <a:r>
              <a:t/>
            </a:r>
            <a:endParaRPr sz="3600">
              <a:solidFill>
                <a:schemeClr val="dk1"/>
              </a:solidFill>
              <a:latin typeface="Comic Sans MS"/>
              <a:ea typeface="Comic Sans MS"/>
              <a:cs typeface="Comic Sans MS"/>
              <a:sym typeface="Comic Sans M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7"/>
          <p:cNvSpPr txBox="1"/>
          <p:nvPr>
            <p:ph type="title"/>
          </p:nvPr>
        </p:nvSpPr>
        <p:spPr>
          <a:xfrm>
            <a:off x="245650" y="176895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003366"/>
                </a:solidFill>
              </a:rPr>
              <a:t>Community Connections</a:t>
            </a:r>
            <a:endParaRPr>
              <a:solidFill>
                <a:srgbClr val="003366"/>
              </a:solidFill>
            </a:endParaRPr>
          </a:p>
        </p:txBody>
      </p:sp>
      <p:sp>
        <p:nvSpPr>
          <p:cNvPr id="299" name="Google Shape;299;p4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
              <a:t>I</a:t>
            </a:r>
            <a:r>
              <a:rPr lang="en"/>
              <a:t> asked our mailing list of 500 community advocates what they thought you needed to know…</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8"/>
          <p:cNvSpPr txBox="1"/>
          <p:nvPr/>
        </p:nvSpPr>
        <p:spPr>
          <a:xfrm>
            <a:off x="489550" y="256925"/>
            <a:ext cx="8334300" cy="458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Helvetica"/>
                <a:ea typeface="Helvetica"/>
                <a:cs typeface="Helvetica"/>
                <a:sym typeface="Helvetica"/>
              </a:rPr>
              <a:t>Dear Breastfeed Durham Community,</a:t>
            </a:r>
            <a:endParaRPr sz="1100">
              <a:latin typeface="Helvetica"/>
              <a:ea typeface="Helvetica"/>
              <a:cs typeface="Helvetica"/>
              <a:sym typeface="Helvetica"/>
            </a:endParaRPr>
          </a:p>
          <a:p>
            <a:pPr indent="0" lvl="0" marL="0" rtl="0" algn="l">
              <a:spcBef>
                <a:spcPts val="0"/>
              </a:spcBef>
              <a:spcAft>
                <a:spcPts val="0"/>
              </a:spcAft>
              <a:buNone/>
            </a:pPr>
            <a:r>
              <a:t/>
            </a:r>
            <a:endParaRPr sz="1100">
              <a:latin typeface="Helvetica"/>
              <a:ea typeface="Helvetica"/>
              <a:cs typeface="Helvetica"/>
              <a:sym typeface="Helvetica"/>
            </a:endParaRPr>
          </a:p>
          <a:p>
            <a:pPr indent="0" lvl="0" marL="0" rtl="0" algn="l">
              <a:spcBef>
                <a:spcPts val="0"/>
              </a:spcBef>
              <a:spcAft>
                <a:spcPts val="0"/>
              </a:spcAft>
              <a:buNone/>
            </a:pPr>
            <a:r>
              <a:rPr lang="en" sz="1100">
                <a:latin typeface="Helvetica"/>
                <a:ea typeface="Helvetica"/>
                <a:cs typeface="Helvetica"/>
                <a:sym typeface="Helvetica"/>
              </a:rPr>
              <a:t>I hope this message finds you well and thriving in your important work supporting lactating families. Wednesday, I have the opportunity to discuss with an Obstetrician (OB) students how to strengthen the collaboration between healthcare providers, lactation consultants, doulas, and peer-to-peer lactation support providers. Part of our mission is to amplify your voice, I would like to integrate your perspective. </a:t>
            </a:r>
            <a:endParaRPr sz="1100">
              <a:latin typeface="Helvetica"/>
              <a:ea typeface="Helvetica"/>
              <a:cs typeface="Helvetica"/>
              <a:sym typeface="Helvetica"/>
            </a:endParaRPr>
          </a:p>
          <a:p>
            <a:pPr indent="0" lvl="0" marL="0" rtl="0" algn="l">
              <a:spcBef>
                <a:spcPts val="0"/>
              </a:spcBef>
              <a:spcAft>
                <a:spcPts val="0"/>
              </a:spcAft>
              <a:buNone/>
            </a:pPr>
            <a:r>
              <a:t/>
            </a:r>
            <a:endParaRPr sz="1100">
              <a:latin typeface="Helvetica"/>
              <a:ea typeface="Helvetica"/>
              <a:cs typeface="Helvetica"/>
              <a:sym typeface="Helvetica"/>
            </a:endParaRPr>
          </a:p>
          <a:p>
            <a:pPr indent="0" lvl="0" marL="0" rtl="0" algn="l">
              <a:spcBef>
                <a:spcPts val="0"/>
              </a:spcBef>
              <a:spcAft>
                <a:spcPts val="0"/>
              </a:spcAft>
              <a:buNone/>
            </a:pPr>
            <a:r>
              <a:rPr b="1" lang="en" sz="1100">
                <a:latin typeface="Helvetica"/>
                <a:ea typeface="Helvetica"/>
                <a:cs typeface="Helvetica"/>
                <a:sym typeface="Helvetica"/>
              </a:rPr>
              <a:t>Do you have any thoughts on how can OBs foster stronger collaborative relationships with your work (lactation consultants, doulas, and peer-to-peer support providers, and various other healthcare settings)? If you have a thought, please feel free to share a couple sentences with me.</a:t>
            </a:r>
            <a:endParaRPr b="1" sz="1100">
              <a:latin typeface="Helvetica"/>
              <a:ea typeface="Helvetica"/>
              <a:cs typeface="Helvetica"/>
              <a:sym typeface="Helvetica"/>
            </a:endParaRPr>
          </a:p>
          <a:p>
            <a:pPr indent="0" lvl="0" marL="0" rtl="0" algn="l">
              <a:spcBef>
                <a:spcPts val="0"/>
              </a:spcBef>
              <a:spcAft>
                <a:spcPts val="0"/>
              </a:spcAft>
              <a:buNone/>
            </a:pPr>
            <a:r>
              <a:t/>
            </a:r>
            <a:endParaRPr sz="1100">
              <a:latin typeface="Helvetica"/>
              <a:ea typeface="Helvetica"/>
              <a:cs typeface="Helvetica"/>
              <a:sym typeface="Helvetica"/>
            </a:endParaRPr>
          </a:p>
          <a:p>
            <a:pPr indent="0" lvl="0" marL="0" rtl="0" algn="l">
              <a:spcBef>
                <a:spcPts val="0"/>
              </a:spcBef>
              <a:spcAft>
                <a:spcPts val="0"/>
              </a:spcAft>
              <a:buNone/>
            </a:pPr>
            <a:r>
              <a:rPr lang="en" sz="1100">
                <a:latin typeface="Helvetica"/>
                <a:ea typeface="Helvetica"/>
                <a:cs typeface="Helvetica"/>
                <a:sym typeface="Helvetica"/>
              </a:rPr>
              <a:t>As someone deeply involved in peer-to-peer lactation support, I had an enlightening conversation with a doctor who shared her practice of referring to Dr. Dotson for complex lactation issues due to medical needs. However, when the conversation turned towards more common lactation challenges, particularly those intertwined with broader parenting questions, she realized the potential of peer-to-peer support groups, which she had momentarily overlooked. This incident highlighted the need for a broader awareness among OBs and other healthcare providers about the rich tapestry of lactation support available in our community, beyond clinical interventions for severe cases. It underscores the importance of fostering a collaborative network that includes a wide range of support options to address the diverse needs of breastfeeding families.</a:t>
            </a:r>
            <a:endParaRPr sz="1100">
              <a:latin typeface="Helvetica"/>
              <a:ea typeface="Helvetica"/>
              <a:cs typeface="Helvetica"/>
              <a:sym typeface="Helvetica"/>
            </a:endParaRPr>
          </a:p>
          <a:p>
            <a:pPr indent="0" lvl="0" marL="0" rtl="0" algn="l">
              <a:spcBef>
                <a:spcPts val="0"/>
              </a:spcBef>
              <a:spcAft>
                <a:spcPts val="0"/>
              </a:spcAft>
              <a:buNone/>
            </a:pPr>
            <a:r>
              <a:t/>
            </a:r>
            <a:endParaRPr sz="1100">
              <a:latin typeface="Helvetica"/>
              <a:ea typeface="Helvetica"/>
              <a:cs typeface="Helvetica"/>
              <a:sym typeface="Helvetica"/>
            </a:endParaRPr>
          </a:p>
          <a:p>
            <a:pPr indent="0" lvl="0" marL="0" rtl="0" algn="l">
              <a:spcBef>
                <a:spcPts val="0"/>
              </a:spcBef>
              <a:spcAft>
                <a:spcPts val="0"/>
              </a:spcAft>
              <a:buNone/>
            </a:pPr>
            <a:r>
              <a:rPr lang="en" sz="1100">
                <a:latin typeface="Helvetica"/>
                <a:ea typeface="Helvetica"/>
                <a:cs typeface="Helvetica"/>
                <a:sym typeface="Helvetica"/>
              </a:rPr>
              <a:t>Your expertise and experiences are invaluable in shaping a more integrated support network for lactating families. Please email your recommendations, stories, and any strategies you believe could enhance the collaboration between healthcare providers and lactation support professionals. Together, we can build a stronger foundation for breastfeeding support in our community, ensuring families receive the comprehensive, compassionate care they deserve. </a:t>
            </a:r>
            <a:endParaRPr sz="1100">
              <a:latin typeface="Helvetica"/>
              <a:ea typeface="Helvetica"/>
              <a:cs typeface="Helvetica"/>
              <a:sym typeface="Helvetica"/>
            </a:endParaRPr>
          </a:p>
          <a:p>
            <a:pPr indent="0" lvl="0" marL="0" rtl="0" algn="l">
              <a:spcBef>
                <a:spcPts val="0"/>
              </a:spcBef>
              <a:spcAft>
                <a:spcPts val="0"/>
              </a:spcAft>
              <a:buNone/>
            </a:pPr>
            <a:r>
              <a:t/>
            </a:r>
            <a:endParaRPr sz="1100">
              <a:latin typeface="Helvetica"/>
              <a:ea typeface="Helvetica"/>
              <a:cs typeface="Helvetica"/>
              <a:sym typeface="Helvetica"/>
            </a:endParaRPr>
          </a:p>
          <a:p>
            <a:pPr indent="0" lvl="0" marL="0" rtl="0" algn="l">
              <a:spcBef>
                <a:spcPts val="0"/>
              </a:spcBef>
              <a:spcAft>
                <a:spcPts val="0"/>
              </a:spcAft>
              <a:buNone/>
            </a:pPr>
            <a:r>
              <a:rPr lang="en" sz="1100">
                <a:latin typeface="Helvetica"/>
                <a:ea typeface="Helvetica"/>
                <a:cs typeface="Helvetica"/>
                <a:sym typeface="Helvetica"/>
              </a:rPr>
              <a:t>Warmly,</a:t>
            </a:r>
            <a:endParaRPr sz="1100"/>
          </a:p>
          <a:p>
            <a:pPr indent="0" lvl="0" marL="0" rtl="0" algn="l">
              <a:spcBef>
                <a:spcPts val="0"/>
              </a:spcBef>
              <a:spcAft>
                <a:spcPts val="0"/>
              </a:spcAft>
              <a:buNone/>
            </a:pPr>
            <a:r>
              <a:rPr lang="en" sz="1100">
                <a:latin typeface="Helvetica"/>
                <a:ea typeface="Helvetica"/>
                <a:cs typeface="Helvetica"/>
                <a:sym typeface="Helvetica"/>
              </a:rPr>
              <a:t>Love Anderson, ABD, LLLL, CLE, CHW, MOM</a:t>
            </a:r>
            <a:endParaRPr sz="1800">
              <a:solidFill>
                <a:schemeClr val="lt2"/>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9"/>
          <p:cNvSpPr txBox="1"/>
          <p:nvPr/>
        </p:nvSpPr>
        <p:spPr>
          <a:xfrm>
            <a:off x="181000" y="156950"/>
            <a:ext cx="8715600" cy="495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000">
                <a:latin typeface="Calibri"/>
                <a:ea typeface="Calibri"/>
                <a:cs typeface="Calibri"/>
                <a:sym typeface="Calibri"/>
              </a:rPr>
              <a:t>From my experience, it would be incredibly helpful for them to gain a better knowledge of available resources, and a better understanding of what types of services various professions and agencies/organizations/programs offer. I think the lactation education received during med school and residency is very limited and insufficient. They walk into practice after residency with a knowledge deficit. I would love to see that change.</a:t>
            </a:r>
            <a:endParaRPr sz="1000">
              <a:latin typeface="Calibri"/>
              <a:ea typeface="Calibri"/>
              <a:cs typeface="Calibri"/>
              <a:sym typeface="Calibri"/>
            </a:endParaRPr>
          </a:p>
          <a:p>
            <a:pPr indent="0" lvl="0" marL="0" rtl="0" algn="l">
              <a:lnSpc>
                <a:spcPct val="115000"/>
              </a:lnSpc>
              <a:spcBef>
                <a:spcPts val="0"/>
              </a:spcBef>
              <a:spcAft>
                <a:spcPts val="0"/>
              </a:spcAft>
              <a:buNone/>
            </a:pPr>
            <a:r>
              <a:rPr lang="en" sz="1000">
                <a:latin typeface="Calibri"/>
                <a:ea typeface="Calibri"/>
                <a:cs typeface="Calibri"/>
                <a:sym typeface="Calibri"/>
              </a:rPr>
              <a:t> </a:t>
            </a:r>
            <a:endParaRPr sz="1000">
              <a:latin typeface="Calibri"/>
              <a:ea typeface="Calibri"/>
              <a:cs typeface="Calibri"/>
              <a:sym typeface="Calibri"/>
            </a:endParaRPr>
          </a:p>
          <a:p>
            <a:pPr indent="0" lvl="0" marL="0" rtl="0" algn="l">
              <a:lnSpc>
                <a:spcPct val="115000"/>
              </a:lnSpc>
              <a:spcBef>
                <a:spcPts val="0"/>
              </a:spcBef>
              <a:spcAft>
                <a:spcPts val="0"/>
              </a:spcAft>
              <a:buNone/>
            </a:pPr>
            <a:r>
              <a:rPr lang="en" sz="1000">
                <a:latin typeface="Calibri"/>
                <a:ea typeface="Calibri"/>
                <a:cs typeface="Calibri"/>
                <a:sym typeface="Calibri"/>
              </a:rPr>
              <a:t>Some broad concepts that would be helpful for them to gain knowledge of:</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lang="en" sz="1000">
                <a:latin typeface="Calibri"/>
                <a:ea typeface="Calibri"/>
                <a:cs typeface="Calibri"/>
                <a:sym typeface="Calibri"/>
              </a:rPr>
              <a:t>Prenatal breastfeeding education – key topics</a:t>
            </a:r>
            <a:endParaRPr sz="1000">
              <a:latin typeface="Calibri"/>
              <a:ea typeface="Calibri"/>
              <a:cs typeface="Calibri"/>
              <a:sym typeface="Calibri"/>
            </a:endParaRPr>
          </a:p>
          <a:p>
            <a:pPr indent="-292100" lvl="1" marL="914400" rtl="0" algn="l">
              <a:lnSpc>
                <a:spcPct val="115000"/>
              </a:lnSpc>
              <a:spcBef>
                <a:spcPts val="0"/>
              </a:spcBef>
              <a:spcAft>
                <a:spcPts val="0"/>
              </a:spcAft>
              <a:buSzPts val="1000"/>
              <a:buFont typeface="Calibri"/>
              <a:buChar char="○"/>
            </a:pPr>
            <a:r>
              <a:rPr b="1" lang="en" sz="1000">
                <a:latin typeface="Calibri"/>
                <a:ea typeface="Calibri"/>
                <a:cs typeface="Calibri"/>
                <a:sym typeface="Calibri"/>
              </a:rPr>
              <a:t>Attend Ready, Set, Baby!</a:t>
            </a:r>
            <a:r>
              <a:rPr lang="en" sz="1000">
                <a:latin typeface="Calibri"/>
                <a:ea typeface="Calibri"/>
                <a:cs typeface="Calibri"/>
                <a:sym typeface="Calibri"/>
              </a:rPr>
              <a:t> live session to see what their prenatal patients should know and better build their knowledge base to reinforce that patient education and support the evidence based information</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lang="en" sz="1000">
                <a:latin typeface="Calibri"/>
                <a:ea typeface="Calibri"/>
                <a:cs typeface="Calibri"/>
                <a:sym typeface="Calibri"/>
              </a:rPr>
              <a:t>Principles</a:t>
            </a:r>
            <a:r>
              <a:rPr lang="en" sz="1000">
                <a:latin typeface="Calibri"/>
                <a:ea typeface="Calibri"/>
                <a:cs typeface="Calibri"/>
                <a:sym typeface="Calibri"/>
              </a:rPr>
              <a:t> of lactogenesis – stages</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lang="en" sz="1000">
                <a:latin typeface="Calibri"/>
                <a:ea typeface="Calibri"/>
                <a:cs typeface="Calibri"/>
                <a:sym typeface="Calibri"/>
              </a:rPr>
              <a:t>Anatomy of the breast as it relates to lactation</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b="1" lang="en" sz="1000">
                <a:latin typeface="Calibri"/>
                <a:ea typeface="Calibri"/>
                <a:cs typeface="Calibri"/>
                <a:sym typeface="Calibri"/>
              </a:rPr>
              <a:t>ABM protocols</a:t>
            </a:r>
            <a:r>
              <a:rPr lang="en" sz="1000">
                <a:latin typeface="Calibri"/>
                <a:ea typeface="Calibri"/>
                <a:cs typeface="Calibri"/>
                <a:sym typeface="Calibri"/>
              </a:rPr>
              <a:t> – all of them! Especially new mastitis spectrum protocol (</a:t>
            </a:r>
            <a:r>
              <a:rPr lang="en" sz="1100" u="sng">
                <a:solidFill>
                  <a:schemeClr val="hlink"/>
                </a:solidFill>
                <a:hlinkClick r:id="rId3"/>
              </a:rPr>
              <a:t>https://www.bfmed.org/protocols</a:t>
            </a:r>
            <a:r>
              <a:rPr lang="en" sz="1000">
                <a:latin typeface="Calibri"/>
                <a:ea typeface="Calibri"/>
                <a:cs typeface="Calibri"/>
                <a:sym typeface="Calibri"/>
              </a:rPr>
              <a:t>)</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lang="en" sz="1000" u="sng">
                <a:solidFill>
                  <a:schemeClr val="hlink"/>
                </a:solidFill>
                <a:latin typeface="Calibri"/>
                <a:ea typeface="Calibri"/>
                <a:cs typeface="Calibri"/>
                <a:sym typeface="Calibri"/>
                <a:hlinkClick r:id="rId4"/>
              </a:rPr>
              <a:t>New recommendations for breastfeeding and HIV</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lang="en" sz="1000">
                <a:latin typeface="Calibri"/>
                <a:ea typeface="Calibri"/>
                <a:cs typeface="Calibri"/>
                <a:sym typeface="Calibri"/>
              </a:rPr>
              <a:t>When supplementing is appropriate/medically necessary</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lang="en" sz="1000">
                <a:latin typeface="Calibri"/>
                <a:ea typeface="Calibri"/>
                <a:cs typeface="Calibri"/>
                <a:sym typeface="Calibri"/>
              </a:rPr>
              <a:t>Typical weight loss/gain patterns for breastfed babies – how various birth interventions/birth trauma can influence these patterns</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lang="en" sz="1000">
                <a:latin typeface="Calibri"/>
                <a:ea typeface="Calibri"/>
                <a:cs typeface="Calibri"/>
                <a:sym typeface="Calibri"/>
              </a:rPr>
              <a:t>Maternal health conditions that can impact lactation – PCOS, GDM, obesity, smoking, etc.</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lang="en" sz="1000">
                <a:latin typeface="Calibri"/>
                <a:ea typeface="Calibri"/>
                <a:cs typeface="Calibri"/>
                <a:sym typeface="Calibri"/>
              </a:rPr>
              <a:t>Resources for medications &amp; lactation – Medications &amp; mothers milk, lactmed, etc.</a:t>
            </a:r>
            <a:endParaRPr sz="1000">
              <a:latin typeface="Calibri"/>
              <a:ea typeface="Calibri"/>
              <a:cs typeface="Calibri"/>
              <a:sym typeface="Calibri"/>
            </a:endParaRPr>
          </a:p>
          <a:p>
            <a:pPr indent="-292100" lvl="0" marL="457200" rtl="0" algn="l">
              <a:lnSpc>
                <a:spcPct val="115000"/>
              </a:lnSpc>
              <a:spcBef>
                <a:spcPts val="0"/>
              </a:spcBef>
              <a:spcAft>
                <a:spcPts val="0"/>
              </a:spcAft>
              <a:buSzPts val="1000"/>
              <a:buFont typeface="Calibri"/>
              <a:buChar char="●"/>
            </a:pPr>
            <a:r>
              <a:rPr lang="en" sz="1000">
                <a:latin typeface="Calibri"/>
                <a:ea typeface="Calibri"/>
                <a:cs typeface="Calibri"/>
                <a:sym typeface="Calibri"/>
              </a:rPr>
              <a:t>Support programs</a:t>
            </a:r>
            <a:endParaRPr sz="1000">
              <a:latin typeface="Calibri"/>
              <a:ea typeface="Calibri"/>
              <a:cs typeface="Calibri"/>
              <a:sym typeface="Calibri"/>
            </a:endParaRPr>
          </a:p>
          <a:p>
            <a:pPr indent="-292100" lvl="1" marL="914400" rtl="0" algn="l">
              <a:lnSpc>
                <a:spcPct val="115000"/>
              </a:lnSpc>
              <a:spcBef>
                <a:spcPts val="0"/>
              </a:spcBef>
              <a:spcAft>
                <a:spcPts val="0"/>
              </a:spcAft>
              <a:buSzPts val="1000"/>
              <a:buFont typeface="Calibri"/>
              <a:buChar char="○"/>
            </a:pPr>
            <a:r>
              <a:rPr lang="en" sz="1000">
                <a:latin typeface="Calibri"/>
                <a:ea typeface="Calibri"/>
                <a:cs typeface="Calibri"/>
                <a:sym typeface="Calibri"/>
              </a:rPr>
              <a:t>What WIC is, who is eligible, what support/education services the program provides</a:t>
            </a:r>
            <a:endParaRPr sz="1000">
              <a:latin typeface="Calibri"/>
              <a:ea typeface="Calibri"/>
              <a:cs typeface="Calibri"/>
              <a:sym typeface="Calibri"/>
            </a:endParaRPr>
          </a:p>
          <a:p>
            <a:pPr indent="-292100" lvl="1" marL="914400" rtl="0" algn="l">
              <a:lnSpc>
                <a:spcPct val="115000"/>
              </a:lnSpc>
              <a:spcBef>
                <a:spcPts val="0"/>
              </a:spcBef>
              <a:spcAft>
                <a:spcPts val="0"/>
              </a:spcAft>
              <a:buSzPts val="1000"/>
              <a:buFont typeface="Calibri"/>
              <a:buChar char="○"/>
            </a:pPr>
            <a:r>
              <a:rPr lang="en" sz="1000">
                <a:latin typeface="Calibri"/>
                <a:ea typeface="Calibri"/>
                <a:cs typeface="Calibri"/>
                <a:sym typeface="Calibri"/>
              </a:rPr>
              <a:t>What a doula is/does, how they support birthing persons</a:t>
            </a:r>
            <a:endParaRPr sz="1000">
              <a:latin typeface="Calibri"/>
              <a:ea typeface="Calibri"/>
              <a:cs typeface="Calibri"/>
              <a:sym typeface="Calibri"/>
            </a:endParaRPr>
          </a:p>
          <a:p>
            <a:pPr indent="-292100" lvl="1" marL="914400" rtl="0" algn="l">
              <a:lnSpc>
                <a:spcPct val="115000"/>
              </a:lnSpc>
              <a:spcBef>
                <a:spcPts val="0"/>
              </a:spcBef>
              <a:spcAft>
                <a:spcPts val="0"/>
              </a:spcAft>
              <a:buSzPts val="1000"/>
              <a:buFont typeface="Calibri"/>
              <a:buChar char="○"/>
            </a:pPr>
            <a:r>
              <a:rPr lang="en" sz="1000">
                <a:latin typeface="Calibri"/>
                <a:ea typeface="Calibri"/>
                <a:cs typeface="Calibri"/>
                <a:sym typeface="Calibri"/>
              </a:rPr>
              <a:t>Postpartum home visiting support services</a:t>
            </a:r>
            <a:endParaRPr sz="1000">
              <a:latin typeface="Calibri"/>
              <a:ea typeface="Calibri"/>
              <a:cs typeface="Calibri"/>
              <a:sym typeface="Calibri"/>
            </a:endParaRPr>
          </a:p>
          <a:p>
            <a:pPr indent="-292100" lvl="1" marL="914400" rtl="0" algn="l">
              <a:lnSpc>
                <a:spcPct val="115000"/>
              </a:lnSpc>
              <a:spcBef>
                <a:spcPts val="0"/>
              </a:spcBef>
              <a:spcAft>
                <a:spcPts val="0"/>
              </a:spcAft>
              <a:buSzPts val="1000"/>
              <a:buFont typeface="Calibri"/>
              <a:buChar char="○"/>
            </a:pPr>
            <a:r>
              <a:rPr lang="en" sz="1000">
                <a:latin typeface="Calibri"/>
                <a:ea typeface="Calibri"/>
                <a:cs typeface="Calibri"/>
                <a:sym typeface="Calibri"/>
              </a:rPr>
              <a:t>La Leche League and other community support groups</a:t>
            </a:r>
            <a:endParaRPr sz="1000">
              <a:latin typeface="Calibri"/>
              <a:ea typeface="Calibri"/>
              <a:cs typeface="Calibri"/>
              <a:sym typeface="Calibri"/>
            </a:endParaRPr>
          </a:p>
          <a:p>
            <a:pPr indent="-292100" lvl="1" marL="914400" rtl="0" algn="l">
              <a:lnSpc>
                <a:spcPct val="115000"/>
              </a:lnSpc>
              <a:spcBef>
                <a:spcPts val="0"/>
              </a:spcBef>
              <a:spcAft>
                <a:spcPts val="0"/>
              </a:spcAft>
              <a:buSzPts val="1000"/>
              <a:buFont typeface="Calibri"/>
              <a:buChar char="○"/>
            </a:pPr>
            <a:r>
              <a:rPr lang="en" sz="1000">
                <a:latin typeface="Calibri"/>
                <a:ea typeface="Calibri"/>
                <a:cs typeface="Calibri"/>
                <a:sym typeface="Calibri"/>
              </a:rPr>
              <a:t>What the skillset/scope is for an IBCLC, how they are a valuable asset to the perinatal healthcare team, how to connect and work collaboratively, when to refer </a:t>
            </a:r>
            <a:endParaRPr sz="1000">
              <a:latin typeface="Calibri"/>
              <a:ea typeface="Calibri"/>
              <a:cs typeface="Calibri"/>
              <a:sym typeface="Calibri"/>
            </a:endParaRPr>
          </a:p>
          <a:p>
            <a:pPr indent="0" lvl="0" marL="0" rtl="0" algn="l">
              <a:lnSpc>
                <a:spcPct val="115000"/>
              </a:lnSpc>
              <a:spcBef>
                <a:spcPts val="0"/>
              </a:spcBef>
              <a:spcAft>
                <a:spcPts val="0"/>
              </a:spcAft>
              <a:buNone/>
            </a:pPr>
            <a:r>
              <a:rPr lang="en" sz="1000">
                <a:latin typeface="Calibri"/>
                <a:ea typeface="Calibri"/>
                <a:cs typeface="Calibri"/>
                <a:sym typeface="Calibri"/>
              </a:rPr>
              <a:t>I could probably continue on and make a much longer list, but these are the key things that I see as lacking when working with providers. I think most are eager to gain knowledge, but don’t know what they are missing, where to go for information, and what resources are out there.</a:t>
            </a:r>
            <a:endParaRPr sz="1000">
              <a:latin typeface="Calibri"/>
              <a:ea typeface="Calibri"/>
              <a:cs typeface="Calibri"/>
              <a:sym typeface="Calibri"/>
            </a:endParaRPr>
          </a:p>
          <a:p>
            <a:pPr indent="0" lvl="0" marL="0" rtl="0" algn="l">
              <a:lnSpc>
                <a:spcPct val="115000"/>
              </a:lnSpc>
              <a:spcBef>
                <a:spcPts val="0"/>
              </a:spcBef>
              <a:spcAft>
                <a:spcPts val="0"/>
              </a:spcAft>
              <a:buNone/>
            </a:pPr>
            <a:r>
              <a:rPr b="1" lang="en" sz="1000">
                <a:solidFill>
                  <a:srgbClr val="1F497D"/>
                </a:solidFill>
                <a:latin typeface="Calibri"/>
                <a:ea typeface="Calibri"/>
                <a:cs typeface="Calibri"/>
                <a:sym typeface="Calibri"/>
              </a:rPr>
              <a:t>-Alisha Bailey, BS, IBCLC | WIC &amp; Breastfeeding Programs Manager</a:t>
            </a:r>
            <a:endParaRPr b="1" sz="1000">
              <a:solidFill>
                <a:srgbClr val="1F497D"/>
              </a:solidFill>
              <a:latin typeface="Calibri"/>
              <a:ea typeface="Calibri"/>
              <a:cs typeface="Calibri"/>
              <a:sym typeface="Calibri"/>
            </a:endParaRPr>
          </a:p>
          <a:p>
            <a:pPr indent="0" lvl="0" marL="0" rtl="0" algn="l">
              <a:lnSpc>
                <a:spcPct val="115000"/>
              </a:lnSpc>
              <a:spcBef>
                <a:spcPts val="0"/>
              </a:spcBef>
              <a:spcAft>
                <a:spcPts val="0"/>
              </a:spcAft>
              <a:buNone/>
            </a:pPr>
            <a:r>
              <a:rPr lang="en" sz="1000">
                <a:latin typeface="Calibri"/>
                <a:ea typeface="Calibri"/>
                <a:cs typeface="Calibri"/>
                <a:sym typeface="Calibri"/>
              </a:rPr>
              <a:t>Piedmont Health Services, Inc.</a:t>
            </a:r>
            <a:endParaRPr sz="1200">
              <a:solidFill>
                <a:schemeClr val="lt2"/>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0"/>
          <p:cNvSpPr txBox="1"/>
          <p:nvPr/>
        </p:nvSpPr>
        <p:spPr>
          <a:xfrm>
            <a:off x="363875" y="375975"/>
            <a:ext cx="8360700" cy="432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200">
              <a:solidFill>
                <a:schemeClr val="lt2"/>
              </a:solidFill>
              <a:latin typeface="Roboto"/>
              <a:ea typeface="Roboto"/>
              <a:cs typeface="Roboto"/>
              <a:sym typeface="Roboto"/>
            </a:endParaRPr>
          </a:p>
          <a:p>
            <a:pPr indent="0" lvl="0" marL="0" rtl="0" algn="l">
              <a:spcBef>
                <a:spcPts val="0"/>
              </a:spcBef>
              <a:spcAft>
                <a:spcPts val="0"/>
              </a:spcAft>
              <a:buNone/>
            </a:pPr>
            <a:r>
              <a:rPr lang="en" sz="1300">
                <a:latin typeface="Helvetica"/>
                <a:ea typeface="Helvetica"/>
                <a:cs typeface="Helvetica"/>
                <a:sym typeface="Helvetica"/>
              </a:rPr>
              <a:t>I thank you for sending this email. As an IBCLC and a birth doula I do find this very very important as well. </a:t>
            </a:r>
            <a:endParaRPr sz="1300">
              <a:latin typeface="Helvetica"/>
              <a:ea typeface="Helvetica"/>
              <a:cs typeface="Helvetica"/>
              <a:sym typeface="Helvetica"/>
            </a:endParaRPr>
          </a:p>
          <a:p>
            <a:pPr indent="0" lvl="0" marL="0" rtl="0" algn="l">
              <a:spcBef>
                <a:spcPts val="0"/>
              </a:spcBef>
              <a:spcAft>
                <a:spcPts val="0"/>
              </a:spcAft>
              <a:buNone/>
            </a:pPr>
            <a:r>
              <a:t/>
            </a:r>
            <a:endParaRPr sz="1300">
              <a:latin typeface="Helvetica"/>
              <a:ea typeface="Helvetica"/>
              <a:cs typeface="Helvetica"/>
              <a:sym typeface="Helvetica"/>
            </a:endParaRPr>
          </a:p>
          <a:p>
            <a:pPr indent="0" lvl="0" marL="0" rtl="0" algn="l">
              <a:spcBef>
                <a:spcPts val="0"/>
              </a:spcBef>
              <a:spcAft>
                <a:spcPts val="0"/>
              </a:spcAft>
              <a:buNone/>
            </a:pPr>
            <a:r>
              <a:rPr lang="en" sz="1300">
                <a:latin typeface="Helvetica"/>
                <a:ea typeface="Helvetica"/>
                <a:cs typeface="Helvetica"/>
                <a:sym typeface="Helvetica"/>
              </a:rPr>
              <a:t>I feel I am still learning how to foster good communication but I am also learning what is working and not working. </a:t>
            </a:r>
            <a:endParaRPr sz="1300">
              <a:latin typeface="Helvetica"/>
              <a:ea typeface="Helvetica"/>
              <a:cs typeface="Helvetica"/>
              <a:sym typeface="Helvetica"/>
            </a:endParaRPr>
          </a:p>
          <a:p>
            <a:pPr indent="0" lvl="0" marL="0" rtl="0" algn="l">
              <a:spcBef>
                <a:spcPts val="0"/>
              </a:spcBef>
              <a:spcAft>
                <a:spcPts val="0"/>
              </a:spcAft>
              <a:buNone/>
            </a:pPr>
            <a:r>
              <a:t/>
            </a:r>
            <a:endParaRPr sz="1300">
              <a:latin typeface="Helvetica"/>
              <a:ea typeface="Helvetica"/>
              <a:cs typeface="Helvetica"/>
              <a:sym typeface="Helvetica"/>
            </a:endParaRPr>
          </a:p>
          <a:p>
            <a:pPr indent="0" lvl="0" marL="0" rtl="0" algn="l">
              <a:spcBef>
                <a:spcPts val="0"/>
              </a:spcBef>
              <a:spcAft>
                <a:spcPts val="0"/>
              </a:spcAft>
              <a:buNone/>
            </a:pPr>
            <a:r>
              <a:rPr lang="en" sz="1300">
                <a:latin typeface="Helvetica"/>
                <a:ea typeface="Helvetica"/>
                <a:cs typeface="Helvetica"/>
                <a:sym typeface="Helvetica"/>
              </a:rPr>
              <a:t>I think some of the best ways for OBs to build this relationship is know and understand what your scope of practice is and also meeting people in your area that are the experts. When one is confident in their practice then we should be confident enough to reach out to individuals to find the information. </a:t>
            </a:r>
            <a:endParaRPr sz="1300">
              <a:latin typeface="Helvetica"/>
              <a:ea typeface="Helvetica"/>
              <a:cs typeface="Helvetica"/>
              <a:sym typeface="Helvetica"/>
            </a:endParaRPr>
          </a:p>
          <a:p>
            <a:pPr indent="0" lvl="0" marL="0" rtl="0" algn="l">
              <a:spcBef>
                <a:spcPts val="0"/>
              </a:spcBef>
              <a:spcAft>
                <a:spcPts val="0"/>
              </a:spcAft>
              <a:buNone/>
            </a:pPr>
            <a:r>
              <a:t/>
            </a:r>
            <a:endParaRPr sz="1300">
              <a:latin typeface="Helvetica"/>
              <a:ea typeface="Helvetica"/>
              <a:cs typeface="Helvetica"/>
              <a:sym typeface="Helvetica"/>
            </a:endParaRPr>
          </a:p>
          <a:p>
            <a:pPr indent="0" lvl="0" marL="0" rtl="0" algn="l">
              <a:spcBef>
                <a:spcPts val="0"/>
              </a:spcBef>
              <a:spcAft>
                <a:spcPts val="0"/>
              </a:spcAft>
              <a:buNone/>
            </a:pPr>
            <a:r>
              <a:rPr lang="en" sz="1300">
                <a:latin typeface="Helvetica"/>
                <a:ea typeface="Helvetica"/>
                <a:cs typeface="Helvetica"/>
                <a:sym typeface="Helvetica"/>
              </a:rPr>
              <a:t>Welcoming doulas into your practice or when in the hospital setting talking to doulas and/or lactations consultants as professionals and not just a fad.  </a:t>
            </a:r>
            <a:endParaRPr sz="1300">
              <a:latin typeface="Helvetica"/>
              <a:ea typeface="Helvetica"/>
              <a:cs typeface="Helvetica"/>
              <a:sym typeface="Helvetica"/>
            </a:endParaRPr>
          </a:p>
          <a:p>
            <a:pPr indent="0" lvl="0" marL="0" rtl="0" algn="l">
              <a:spcBef>
                <a:spcPts val="0"/>
              </a:spcBef>
              <a:spcAft>
                <a:spcPts val="0"/>
              </a:spcAft>
              <a:buNone/>
            </a:pPr>
            <a:r>
              <a:t/>
            </a:r>
            <a:endParaRPr sz="1300">
              <a:latin typeface="Helvetica"/>
              <a:ea typeface="Helvetica"/>
              <a:cs typeface="Helvetica"/>
              <a:sym typeface="Helvetica"/>
            </a:endParaRPr>
          </a:p>
          <a:p>
            <a:pPr indent="0" lvl="0" marL="0" rtl="0" algn="l">
              <a:spcBef>
                <a:spcPts val="0"/>
              </a:spcBef>
              <a:spcAft>
                <a:spcPts val="0"/>
              </a:spcAft>
              <a:buNone/>
            </a:pPr>
            <a:r>
              <a:rPr b="1" lang="en" sz="1300">
                <a:latin typeface="Helvetica"/>
                <a:ea typeface="Helvetica"/>
                <a:cs typeface="Helvetica"/>
                <a:sym typeface="Helvetica"/>
              </a:rPr>
              <a:t>I have realized that when I can talk to a doctor it is because they welcomed me into their space and where I was able to show my knowledge as well as learn from them.  What all this does is help to co-treat or come together to be better providers. </a:t>
            </a:r>
            <a:endParaRPr b="1" sz="1300">
              <a:latin typeface="Helvetica"/>
              <a:ea typeface="Helvetica"/>
              <a:cs typeface="Helvetica"/>
              <a:sym typeface="Helvetica"/>
            </a:endParaRPr>
          </a:p>
          <a:p>
            <a:pPr indent="0" lvl="0" marL="0" rtl="0" algn="l">
              <a:spcBef>
                <a:spcPts val="0"/>
              </a:spcBef>
              <a:spcAft>
                <a:spcPts val="0"/>
              </a:spcAft>
              <a:buNone/>
            </a:pPr>
            <a:r>
              <a:t/>
            </a:r>
            <a:endParaRPr sz="1300">
              <a:latin typeface="Helvetica"/>
              <a:ea typeface="Helvetica"/>
              <a:cs typeface="Helvetica"/>
              <a:sym typeface="Helvetica"/>
            </a:endParaRPr>
          </a:p>
          <a:p>
            <a:pPr indent="0" lvl="0" marL="0" rtl="0" algn="l">
              <a:spcBef>
                <a:spcPts val="0"/>
              </a:spcBef>
              <a:spcAft>
                <a:spcPts val="0"/>
              </a:spcAft>
              <a:buNone/>
            </a:pPr>
            <a:r>
              <a:rPr lang="en" sz="1300">
                <a:latin typeface="Helvetica"/>
                <a:ea typeface="Helvetica"/>
                <a:cs typeface="Helvetica"/>
                <a:sym typeface="Helvetica"/>
              </a:rPr>
              <a:t>I hope this helps but I can continue to give examples how this works for me on a day to day basis.</a:t>
            </a:r>
            <a:endParaRPr sz="1300">
              <a:latin typeface="Helvetica"/>
              <a:ea typeface="Helvetica"/>
              <a:cs typeface="Helvetica"/>
              <a:sym typeface="Helvetica"/>
            </a:endParaRPr>
          </a:p>
          <a:p>
            <a:pPr indent="0" lvl="0" marL="0" rtl="0" algn="l">
              <a:spcBef>
                <a:spcPts val="0"/>
              </a:spcBef>
              <a:spcAft>
                <a:spcPts val="0"/>
              </a:spcAft>
              <a:buNone/>
            </a:pPr>
            <a:r>
              <a:t/>
            </a:r>
            <a:endParaRPr sz="1300">
              <a:latin typeface="Helvetica"/>
              <a:ea typeface="Helvetica"/>
              <a:cs typeface="Helvetica"/>
              <a:sym typeface="Helvetica"/>
            </a:endParaRPr>
          </a:p>
          <a:p>
            <a:pPr indent="0" lvl="0" marL="0" rtl="0" algn="l">
              <a:spcBef>
                <a:spcPts val="0"/>
              </a:spcBef>
              <a:spcAft>
                <a:spcPts val="0"/>
              </a:spcAft>
              <a:buNone/>
            </a:pPr>
            <a:r>
              <a:rPr lang="en" sz="1300">
                <a:latin typeface="Helvetica"/>
                <a:ea typeface="Helvetica"/>
                <a:cs typeface="Helvetica"/>
                <a:sym typeface="Helvetica"/>
              </a:rPr>
              <a:t>Jerilyn “Jeri” Free, IBCLC, CD(DONA)</a:t>
            </a:r>
            <a:endParaRPr sz="2200">
              <a:solidFill>
                <a:schemeClr val="lt2"/>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1"/>
          <p:cNvSpPr txBox="1"/>
          <p:nvPr/>
        </p:nvSpPr>
        <p:spPr>
          <a:xfrm>
            <a:off x="403550" y="210975"/>
            <a:ext cx="8552700" cy="4398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latin typeface="Roboto"/>
                <a:ea typeface="Roboto"/>
                <a:cs typeface="Roboto"/>
                <a:sym typeface="Roboto"/>
              </a:rPr>
              <a:t>I would ask them what would make them feel comfortable integrating lactation consultants and peer support providers? </a:t>
            </a:r>
            <a:endParaRPr sz="1500">
              <a:latin typeface="Roboto"/>
              <a:ea typeface="Roboto"/>
              <a:cs typeface="Roboto"/>
              <a:sym typeface="Roboto"/>
            </a:endParaRPr>
          </a:p>
          <a:p>
            <a:pPr indent="0" lvl="0" marL="0" rtl="0" algn="l">
              <a:lnSpc>
                <a:spcPct val="115000"/>
              </a:lnSpc>
              <a:spcBef>
                <a:spcPts val="0"/>
              </a:spcBef>
              <a:spcAft>
                <a:spcPts val="0"/>
              </a:spcAft>
              <a:buNone/>
            </a:pPr>
            <a:r>
              <a:t/>
            </a:r>
            <a:endParaRPr sz="1500">
              <a:latin typeface="Roboto"/>
              <a:ea typeface="Roboto"/>
              <a:cs typeface="Roboto"/>
              <a:sym typeface="Roboto"/>
            </a:endParaRPr>
          </a:p>
          <a:p>
            <a:pPr indent="0" lvl="0" marL="0" rtl="0" algn="l">
              <a:lnSpc>
                <a:spcPct val="115000"/>
              </a:lnSpc>
              <a:spcBef>
                <a:spcPts val="0"/>
              </a:spcBef>
              <a:spcAft>
                <a:spcPts val="0"/>
              </a:spcAft>
              <a:buNone/>
            </a:pPr>
            <a:r>
              <a:rPr lang="en" sz="1500">
                <a:latin typeface="Roboto"/>
                <a:ea typeface="Roboto"/>
                <a:cs typeface="Roboto"/>
                <a:sym typeface="Roboto"/>
              </a:rPr>
              <a:t>Do they need consult reports from us? Do they need information on what the field is? </a:t>
            </a:r>
            <a:endParaRPr sz="1500">
              <a:latin typeface="Roboto"/>
              <a:ea typeface="Roboto"/>
              <a:cs typeface="Roboto"/>
              <a:sym typeface="Roboto"/>
            </a:endParaRPr>
          </a:p>
          <a:p>
            <a:pPr indent="0" lvl="0" marL="0" rtl="0" algn="l">
              <a:lnSpc>
                <a:spcPct val="115000"/>
              </a:lnSpc>
              <a:spcBef>
                <a:spcPts val="0"/>
              </a:spcBef>
              <a:spcAft>
                <a:spcPts val="0"/>
              </a:spcAft>
              <a:buNone/>
            </a:pPr>
            <a:r>
              <a:t/>
            </a:r>
            <a:endParaRPr sz="1500">
              <a:latin typeface="Roboto"/>
              <a:ea typeface="Roboto"/>
              <a:cs typeface="Roboto"/>
              <a:sym typeface="Roboto"/>
            </a:endParaRPr>
          </a:p>
          <a:p>
            <a:pPr indent="0" lvl="0" marL="0" rtl="0" algn="l">
              <a:lnSpc>
                <a:spcPct val="115000"/>
              </a:lnSpc>
              <a:spcBef>
                <a:spcPts val="0"/>
              </a:spcBef>
              <a:spcAft>
                <a:spcPts val="0"/>
              </a:spcAft>
              <a:buNone/>
            </a:pPr>
            <a:r>
              <a:rPr lang="en" sz="1500">
                <a:latin typeface="Roboto"/>
                <a:ea typeface="Roboto"/>
                <a:cs typeface="Roboto"/>
                <a:sym typeface="Roboto"/>
              </a:rPr>
              <a:t>Do we need to teach in their training programs? Speak at their conferences? </a:t>
            </a:r>
            <a:endParaRPr sz="1500">
              <a:latin typeface="Roboto"/>
              <a:ea typeface="Roboto"/>
              <a:cs typeface="Roboto"/>
              <a:sym typeface="Roboto"/>
            </a:endParaRPr>
          </a:p>
          <a:p>
            <a:pPr indent="0" lvl="0" marL="0" rtl="0" algn="l">
              <a:lnSpc>
                <a:spcPct val="115000"/>
              </a:lnSpc>
              <a:spcBef>
                <a:spcPts val="0"/>
              </a:spcBef>
              <a:spcAft>
                <a:spcPts val="0"/>
              </a:spcAft>
              <a:buNone/>
            </a:pPr>
            <a:r>
              <a:t/>
            </a:r>
            <a:endParaRPr sz="1500">
              <a:latin typeface="Roboto"/>
              <a:ea typeface="Roboto"/>
              <a:cs typeface="Roboto"/>
              <a:sym typeface="Roboto"/>
            </a:endParaRPr>
          </a:p>
          <a:p>
            <a:pPr indent="0" lvl="0" marL="0" rtl="0" algn="l">
              <a:lnSpc>
                <a:spcPct val="115000"/>
              </a:lnSpc>
              <a:spcBef>
                <a:spcPts val="0"/>
              </a:spcBef>
              <a:spcAft>
                <a:spcPts val="0"/>
              </a:spcAft>
              <a:buNone/>
            </a:pPr>
            <a:r>
              <a:rPr lang="en" sz="1500">
                <a:latin typeface="Roboto"/>
                <a:ea typeface="Roboto"/>
                <a:cs typeface="Roboto"/>
                <a:sym typeface="Roboto"/>
              </a:rPr>
              <a:t>Are they held back by the lack of licensure? Is it just one extra thing to think about? </a:t>
            </a:r>
            <a:endParaRPr sz="1500">
              <a:latin typeface="Roboto"/>
              <a:ea typeface="Roboto"/>
              <a:cs typeface="Roboto"/>
              <a:sym typeface="Roboto"/>
            </a:endParaRPr>
          </a:p>
          <a:p>
            <a:pPr indent="0" lvl="0" marL="0" rtl="0" algn="l">
              <a:lnSpc>
                <a:spcPct val="115000"/>
              </a:lnSpc>
              <a:spcBef>
                <a:spcPts val="0"/>
              </a:spcBef>
              <a:spcAft>
                <a:spcPts val="0"/>
              </a:spcAft>
              <a:buNone/>
            </a:pPr>
            <a:r>
              <a:t/>
            </a:r>
            <a:endParaRPr sz="1500">
              <a:latin typeface="Roboto"/>
              <a:ea typeface="Roboto"/>
              <a:cs typeface="Roboto"/>
              <a:sym typeface="Roboto"/>
            </a:endParaRPr>
          </a:p>
          <a:p>
            <a:pPr indent="0" lvl="0" marL="0" rtl="0" algn="l">
              <a:lnSpc>
                <a:spcPct val="115000"/>
              </a:lnSpc>
              <a:spcBef>
                <a:spcPts val="0"/>
              </a:spcBef>
              <a:spcAft>
                <a:spcPts val="0"/>
              </a:spcAft>
              <a:buNone/>
            </a:pPr>
            <a:r>
              <a:rPr lang="en" sz="1500">
                <a:latin typeface="Roboto"/>
                <a:ea typeface="Roboto"/>
                <a:cs typeface="Roboto"/>
                <a:sym typeface="Roboto"/>
              </a:rPr>
              <a:t>There are lots of things that we could suggest, but what do they see from their perspective, and how do we work that forward.</a:t>
            </a:r>
            <a:endParaRPr sz="1500">
              <a:latin typeface="Roboto"/>
              <a:ea typeface="Roboto"/>
              <a:cs typeface="Roboto"/>
              <a:sym typeface="Roboto"/>
            </a:endParaRPr>
          </a:p>
          <a:p>
            <a:pPr indent="0" lvl="0" marL="0" rtl="0" algn="l">
              <a:lnSpc>
                <a:spcPct val="115000"/>
              </a:lnSpc>
              <a:spcBef>
                <a:spcPts val="0"/>
              </a:spcBef>
              <a:spcAft>
                <a:spcPts val="0"/>
              </a:spcAft>
              <a:buNone/>
            </a:pPr>
            <a:r>
              <a:rPr lang="en" sz="1500">
                <a:latin typeface="Roboto"/>
                <a:ea typeface="Roboto"/>
                <a:cs typeface="Roboto"/>
                <a:sym typeface="Roboto"/>
              </a:rPr>
              <a:t> </a:t>
            </a:r>
            <a:endParaRPr sz="1500">
              <a:latin typeface="Roboto"/>
              <a:ea typeface="Roboto"/>
              <a:cs typeface="Roboto"/>
              <a:sym typeface="Roboto"/>
            </a:endParaRPr>
          </a:p>
          <a:p>
            <a:pPr indent="0" lvl="0" marL="0" rtl="0" algn="l">
              <a:lnSpc>
                <a:spcPct val="115000"/>
              </a:lnSpc>
              <a:spcBef>
                <a:spcPts val="0"/>
              </a:spcBef>
              <a:spcAft>
                <a:spcPts val="0"/>
              </a:spcAft>
              <a:buNone/>
            </a:pPr>
            <a:r>
              <a:rPr lang="en" sz="1500">
                <a:latin typeface="Roboto"/>
                <a:ea typeface="Roboto"/>
                <a:cs typeface="Roboto"/>
                <a:sym typeface="Roboto"/>
              </a:rPr>
              <a:t>I’m delighted you have an opportunity for open conversation. This could lead to some nice collaborations.</a:t>
            </a:r>
            <a:endParaRPr sz="1500">
              <a:latin typeface="Roboto"/>
              <a:ea typeface="Roboto"/>
              <a:cs typeface="Roboto"/>
              <a:sym typeface="Roboto"/>
            </a:endParaRPr>
          </a:p>
          <a:p>
            <a:pPr indent="0" lvl="0" marL="0" rtl="0" algn="l">
              <a:lnSpc>
                <a:spcPct val="115000"/>
              </a:lnSpc>
              <a:spcBef>
                <a:spcPts val="0"/>
              </a:spcBef>
              <a:spcAft>
                <a:spcPts val="0"/>
              </a:spcAft>
              <a:buNone/>
            </a:pPr>
            <a:r>
              <a:t/>
            </a:r>
            <a:endParaRPr sz="1500">
              <a:latin typeface="Roboto"/>
              <a:ea typeface="Roboto"/>
              <a:cs typeface="Roboto"/>
              <a:sym typeface="Roboto"/>
            </a:endParaRPr>
          </a:p>
          <a:p>
            <a:pPr indent="0" lvl="0" marL="0" rtl="0" algn="l">
              <a:lnSpc>
                <a:spcPct val="115000"/>
              </a:lnSpc>
              <a:spcBef>
                <a:spcPts val="0"/>
              </a:spcBef>
              <a:spcAft>
                <a:spcPts val="0"/>
              </a:spcAft>
              <a:buNone/>
            </a:pPr>
            <a:r>
              <a:rPr b="1" lang="en" sz="1500"/>
              <a:t>-Ellen Chetwynd, PhD., IBCLC</a:t>
            </a:r>
            <a:endParaRPr sz="1800">
              <a:solidFill>
                <a:schemeClr val="lt2"/>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ph idx="4294967295" type="title"/>
          </p:nvPr>
        </p:nvSpPr>
        <p:spPr>
          <a:xfrm>
            <a:off x="0" y="0"/>
            <a:ext cx="9068700" cy="1506300"/>
          </a:xfrm>
          <a:prstGeom prst="rect">
            <a:avLst/>
          </a:prstGeom>
          <a:solidFill>
            <a:srgbClr val="073763"/>
          </a:solidFill>
        </p:spPr>
        <p:txBody>
          <a:bodyPr anchorCtr="0" anchor="b" bIns="91425" lIns="91425" spcFirstLastPara="1" rIns="91425" wrap="square" tIns="91425">
            <a:normAutofit/>
          </a:bodyPr>
          <a:lstStyle/>
          <a:p>
            <a:pPr indent="0" lvl="0" marL="0" rtl="0" algn="l">
              <a:spcBef>
                <a:spcPts val="0"/>
              </a:spcBef>
              <a:spcAft>
                <a:spcPts val="0"/>
              </a:spcAft>
              <a:buNone/>
            </a:pPr>
            <a:r>
              <a:rPr lang="en">
                <a:solidFill>
                  <a:srgbClr val="FFFFFF"/>
                </a:solidFill>
              </a:rPr>
              <a:t>Learning Objectives</a:t>
            </a:r>
            <a:endParaRPr>
              <a:solidFill>
                <a:srgbClr val="FFFFFF"/>
              </a:solidFill>
            </a:endParaRPr>
          </a:p>
        </p:txBody>
      </p:sp>
      <p:sp>
        <p:nvSpPr>
          <p:cNvPr id="86" name="Google Shape;86;p16"/>
          <p:cNvSpPr txBox="1"/>
          <p:nvPr>
            <p:ph idx="4294967295" type="body"/>
          </p:nvPr>
        </p:nvSpPr>
        <p:spPr>
          <a:xfrm>
            <a:off x="471900" y="1919075"/>
            <a:ext cx="8272800" cy="3067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300">
                <a:solidFill>
                  <a:srgbClr val="073763"/>
                </a:solidFill>
              </a:rPr>
              <a:t>Understand the Impact of Lived Experience</a:t>
            </a:r>
            <a:r>
              <a:rPr lang="en" sz="1300">
                <a:solidFill>
                  <a:srgbClr val="073763"/>
                </a:solidFill>
              </a:rPr>
              <a:t>: Recognize how personal and community experiences shape breastfeeding and support, emphasizing the importance of diverse perspectives in healthcare provision.</a:t>
            </a:r>
            <a:endParaRPr sz="1300">
              <a:solidFill>
                <a:srgbClr val="073763"/>
              </a:solidFill>
            </a:endParaRPr>
          </a:p>
          <a:p>
            <a:pPr indent="0" lvl="0" marL="0" rtl="0" algn="l">
              <a:spcBef>
                <a:spcPts val="1500"/>
              </a:spcBef>
              <a:spcAft>
                <a:spcPts val="0"/>
              </a:spcAft>
              <a:buNone/>
            </a:pPr>
            <a:r>
              <a:rPr b="1" lang="en" sz="1300">
                <a:solidFill>
                  <a:srgbClr val="073763"/>
                </a:solidFill>
              </a:rPr>
              <a:t>Highlight the Importance of Community Engagement</a:t>
            </a:r>
            <a:r>
              <a:rPr lang="en" sz="1300">
                <a:solidFill>
                  <a:srgbClr val="073763"/>
                </a:solidFill>
              </a:rPr>
              <a:t>: Discuss the role of community involvement and support in encouraging and facilitating breastfeeding, including the significance of local resources and peer support.</a:t>
            </a:r>
            <a:endParaRPr sz="1300">
              <a:solidFill>
                <a:srgbClr val="073763"/>
              </a:solidFill>
            </a:endParaRPr>
          </a:p>
          <a:p>
            <a:pPr indent="0" lvl="0" marL="0" rtl="0" algn="l">
              <a:spcBef>
                <a:spcPts val="1500"/>
              </a:spcBef>
              <a:spcAft>
                <a:spcPts val="0"/>
              </a:spcAft>
              <a:buNone/>
            </a:pPr>
            <a:r>
              <a:rPr b="1" lang="en" sz="1300">
                <a:solidFill>
                  <a:srgbClr val="073763"/>
                </a:solidFill>
              </a:rPr>
              <a:t>Examine Interdisciplinary Collaboration</a:t>
            </a:r>
            <a:r>
              <a:rPr lang="en" sz="1300">
                <a:solidFill>
                  <a:srgbClr val="073763"/>
                </a:solidFill>
              </a:rPr>
              <a:t>: Outline the benefits and methods of integrating services from lactation consultants, doulas, and community health workers into the continuum of care for breastfeeding families.</a:t>
            </a:r>
            <a:endParaRPr sz="1300">
              <a:solidFill>
                <a:srgbClr val="073763"/>
              </a:solidFill>
            </a:endParaRPr>
          </a:p>
          <a:p>
            <a:pPr indent="0" lvl="0" marL="0" rtl="0" algn="l">
              <a:spcBef>
                <a:spcPts val="1500"/>
              </a:spcBef>
              <a:spcAft>
                <a:spcPts val="1500"/>
              </a:spcAft>
              <a:buNone/>
            </a:pPr>
            <a:r>
              <a:rPr b="1" lang="en" sz="1300">
                <a:solidFill>
                  <a:srgbClr val="073763"/>
                </a:solidFill>
              </a:rPr>
              <a:t>Navigate and Utilize Local Resources</a:t>
            </a:r>
            <a:r>
              <a:rPr lang="en" sz="1300">
                <a:solidFill>
                  <a:srgbClr val="073763"/>
                </a:solidFill>
              </a:rPr>
              <a:t>: Provide a comprehensive overview of available lactation support credentials, professions, and resources to ensure OBs and healthcare providers can effectively refer and support breastfeeding families.</a:t>
            </a:r>
            <a:endParaRPr sz="1900">
              <a:solidFill>
                <a:srgbClr val="073763"/>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52"/>
          <p:cNvSpPr txBox="1"/>
          <p:nvPr/>
        </p:nvSpPr>
        <p:spPr>
          <a:xfrm>
            <a:off x="608625" y="448750"/>
            <a:ext cx="8208600" cy="447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Helvetica"/>
                <a:ea typeface="Helvetica"/>
                <a:cs typeface="Helvetica"/>
                <a:sym typeface="Helvetica"/>
              </a:rPr>
              <a:t>Hi! I work for the interfaith food shuttle and we serve a lot of clients who are pregnant or have young children. A goal of mine has been around creating supportive education that helps women in this time period feel supported while </a:t>
            </a:r>
            <a:r>
              <a:rPr b="1" lang="en" sz="2000">
                <a:latin typeface="Helvetica"/>
                <a:ea typeface="Helvetica"/>
                <a:cs typeface="Helvetica"/>
                <a:sym typeface="Helvetica"/>
              </a:rPr>
              <a:t>facing food insecurity</a:t>
            </a:r>
            <a:r>
              <a:rPr lang="en" sz="2000">
                <a:latin typeface="Helvetica"/>
                <a:ea typeface="Helvetica"/>
                <a:cs typeface="Helvetica"/>
                <a:sym typeface="Helvetica"/>
              </a:rPr>
              <a:t>. We have written a lesson plan for self-paced education and would welcome a LC to review it and/or feel confident sharing it with patients who are food insecure. We’d be happy to provide training on how to screen for food insecurity and then what to do if someone screens positive. I am the director of community health and nutrition and also an RD. I would be thrilled to find ways to support LCs in the work we do. </a:t>
            </a:r>
            <a:endParaRPr sz="2000">
              <a:latin typeface="Helvetica"/>
              <a:ea typeface="Helvetica"/>
              <a:cs typeface="Helvetica"/>
              <a:sym typeface="Helvetica"/>
            </a:endParaRPr>
          </a:p>
          <a:p>
            <a:pPr indent="0" lvl="0" marL="0" rtl="0" algn="l">
              <a:spcBef>
                <a:spcPts val="0"/>
              </a:spcBef>
              <a:spcAft>
                <a:spcPts val="0"/>
              </a:spcAft>
              <a:buNone/>
            </a:pPr>
            <a:r>
              <a:t/>
            </a:r>
            <a:endParaRPr sz="2000">
              <a:latin typeface="Helvetica"/>
              <a:ea typeface="Helvetica"/>
              <a:cs typeface="Helvetica"/>
              <a:sym typeface="Helvetica"/>
            </a:endParaRPr>
          </a:p>
          <a:p>
            <a:pPr indent="0" lvl="0" marL="0" rtl="0" algn="l">
              <a:lnSpc>
                <a:spcPct val="115000"/>
              </a:lnSpc>
              <a:spcBef>
                <a:spcPts val="0"/>
              </a:spcBef>
              <a:spcAft>
                <a:spcPts val="0"/>
              </a:spcAft>
              <a:buNone/>
            </a:pPr>
            <a:r>
              <a:rPr b="1" lang="en" sz="2150"/>
              <a:t>Kylee McCombs </a:t>
            </a:r>
            <a:endParaRPr b="1" sz="2150"/>
          </a:p>
          <a:p>
            <a:pPr indent="0" lvl="0" marL="0" rtl="0" algn="l">
              <a:lnSpc>
                <a:spcPct val="115000"/>
              </a:lnSpc>
              <a:spcBef>
                <a:spcPts val="0"/>
              </a:spcBef>
              <a:spcAft>
                <a:spcPts val="0"/>
              </a:spcAft>
              <a:buNone/>
            </a:pPr>
            <a:r>
              <a:rPr b="1" lang="en" sz="2150"/>
              <a:t>&lt;kyleejmccombs@gmail.com&gt;</a:t>
            </a:r>
            <a:endParaRPr b="1" sz="2150"/>
          </a:p>
          <a:p>
            <a:pPr indent="0" lvl="0" marL="0" rtl="0" algn="l">
              <a:spcBef>
                <a:spcPts val="0"/>
              </a:spcBef>
              <a:spcAft>
                <a:spcPts val="0"/>
              </a:spcAft>
              <a:buNone/>
            </a:pPr>
            <a:r>
              <a:t/>
            </a:r>
            <a:endParaRPr sz="900">
              <a:latin typeface="Helvetica"/>
              <a:ea typeface="Helvetica"/>
              <a:cs typeface="Helvetica"/>
              <a:sym typeface="Helvetic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It takes every one of us to create a culture where breastfeeding is the norm, and to help our communities be healthy right from the start. Beginning with one mother, and one baby, we can help achieve health equity everywhere. Each and every one of us can make it possible.&#10; &#10;This video was originally created for the W.K. Kellogg Foundation’s First Food Forum on March 30 to April 1, 2016 – a gathering of nearly 200 grantees, advocates, leaders and academics working together to increase and expand breastfeeding in the United States." id="329" name="Google Shape;329;p53" title="2016 First Food Forum – Achieving Health Equity in Every Community">
            <a:hlinkClick r:id="rId3"/>
          </p:cNvPr>
          <p:cNvPicPr preferRelativeResize="0"/>
          <p:nvPr/>
        </p:nvPicPr>
        <p:blipFill>
          <a:blip r:embed="rId4">
            <a:alphaModFix/>
          </a:blip>
          <a:stretch>
            <a:fillRect/>
          </a:stretch>
        </p:blipFill>
        <p:spPr>
          <a:xfrm>
            <a:off x="535795" y="0"/>
            <a:ext cx="796023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4"/>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i="1" lang="en" sz="3160"/>
              <a:t>Together, we can build a community of care that prioritizes the health and well-being of families and communities.</a:t>
            </a:r>
            <a:endParaRPr sz="76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5"/>
          <p:cNvSpPr txBox="1"/>
          <p:nvPr>
            <p:ph idx="2" type="body"/>
          </p:nvPr>
        </p:nvSpPr>
        <p:spPr>
          <a:xfrm>
            <a:off x="4763675" y="525975"/>
            <a:ext cx="4307400" cy="4249500"/>
          </a:xfrm>
          <a:prstGeom prst="rect">
            <a:avLst/>
          </a:prstGeom>
        </p:spPr>
        <p:txBody>
          <a:bodyPr anchorCtr="0" anchor="ctr" bIns="91425" lIns="91425" spcFirstLastPara="1" rIns="91425" wrap="square" tIns="91425">
            <a:normAutofit/>
          </a:bodyPr>
          <a:lstStyle/>
          <a:p>
            <a:pPr indent="0" lvl="0" marL="0" rtl="0" algn="ctr">
              <a:lnSpc>
                <a:spcPct val="100000"/>
              </a:lnSpc>
              <a:spcBef>
                <a:spcPts val="0"/>
              </a:spcBef>
              <a:spcAft>
                <a:spcPts val="0"/>
              </a:spcAft>
              <a:buNone/>
            </a:pPr>
            <a:r>
              <a:rPr b="1" lang="en" sz="3100">
                <a:solidFill>
                  <a:srgbClr val="FFFBF0"/>
                </a:solidFill>
                <a:latin typeface="Old Standard TT"/>
                <a:ea typeface="Old Standard TT"/>
                <a:cs typeface="Old Standard TT"/>
                <a:sym typeface="Old Standard TT"/>
              </a:rPr>
              <a:t>A special thank you</a:t>
            </a:r>
            <a:endParaRPr b="1" sz="3100">
              <a:solidFill>
                <a:srgbClr val="FFFBF0"/>
              </a:solidFill>
              <a:latin typeface="Old Standard TT"/>
              <a:ea typeface="Old Standard TT"/>
              <a:cs typeface="Old Standard TT"/>
              <a:sym typeface="Old Standard TT"/>
            </a:endParaRPr>
          </a:p>
          <a:p>
            <a:pPr indent="0" lvl="0" marL="0" rtl="0" algn="ctr">
              <a:lnSpc>
                <a:spcPct val="100000"/>
              </a:lnSpc>
              <a:spcBef>
                <a:spcPts val="0"/>
              </a:spcBef>
              <a:spcAft>
                <a:spcPts val="0"/>
              </a:spcAft>
              <a:buNone/>
            </a:pPr>
            <a:r>
              <a:rPr b="1" lang="en" sz="3100">
                <a:solidFill>
                  <a:srgbClr val="FFFBF0"/>
                </a:solidFill>
                <a:latin typeface="Old Standard TT"/>
                <a:ea typeface="Old Standard TT"/>
                <a:cs typeface="Old Standard TT"/>
                <a:sym typeface="Old Standard TT"/>
              </a:rPr>
              <a:t>to</a:t>
            </a:r>
            <a:endParaRPr b="1" sz="3100">
              <a:solidFill>
                <a:srgbClr val="FFFBF0"/>
              </a:solidFill>
              <a:latin typeface="Old Standard TT"/>
              <a:ea typeface="Old Standard TT"/>
              <a:cs typeface="Old Standard TT"/>
              <a:sym typeface="Old Standard TT"/>
            </a:endParaRPr>
          </a:p>
          <a:p>
            <a:pPr indent="0" lvl="0" marL="0" rtl="0" algn="ctr">
              <a:lnSpc>
                <a:spcPct val="100000"/>
              </a:lnSpc>
              <a:spcBef>
                <a:spcPts val="0"/>
              </a:spcBef>
              <a:spcAft>
                <a:spcPts val="0"/>
              </a:spcAft>
              <a:buNone/>
            </a:pPr>
            <a:r>
              <a:rPr b="1" lang="en" sz="3100">
                <a:solidFill>
                  <a:srgbClr val="FFFBF0"/>
                </a:solidFill>
                <a:latin typeface="Old Standard TT"/>
                <a:ea typeface="Old Standard TT"/>
                <a:cs typeface="Old Standard TT"/>
                <a:sym typeface="Old Standard TT"/>
              </a:rPr>
              <a:t>all of our community partners.</a:t>
            </a:r>
            <a:endParaRPr u="sng">
              <a:latin typeface="Arial"/>
              <a:ea typeface="Arial"/>
              <a:cs typeface="Arial"/>
              <a:sym typeface="Arial"/>
            </a:endParaRPr>
          </a:p>
          <a:p>
            <a:pPr indent="0" lvl="0" marL="0" rtl="0" algn="l">
              <a:spcBef>
                <a:spcPts val="0"/>
              </a:spcBef>
              <a:spcAft>
                <a:spcPts val="1200"/>
              </a:spcAft>
              <a:buNone/>
            </a:pPr>
            <a:r>
              <a:t/>
            </a:r>
            <a:endParaRPr sz="1400" u="sng">
              <a:latin typeface="Arial"/>
              <a:ea typeface="Arial"/>
              <a:cs typeface="Arial"/>
              <a:sym typeface="Arial"/>
            </a:endParaRPr>
          </a:p>
        </p:txBody>
      </p:sp>
      <p:sp>
        <p:nvSpPr>
          <p:cNvPr id="340" name="Google Shape;340;p55"/>
          <p:cNvSpPr/>
          <p:nvPr/>
        </p:nvSpPr>
        <p:spPr>
          <a:xfrm>
            <a:off x="-107700" y="-47125"/>
            <a:ext cx="4679700" cy="51435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sp>
        <p:nvSpPr>
          <p:cNvPr id="341" name="Google Shape;341;p55"/>
          <p:cNvSpPr txBox="1"/>
          <p:nvPr>
            <p:ph type="title"/>
          </p:nvPr>
        </p:nvSpPr>
        <p:spPr>
          <a:xfrm>
            <a:off x="436836" y="2002575"/>
            <a:ext cx="3804900" cy="2772900"/>
          </a:xfrm>
          <a:prstGeom prst="rect">
            <a:avLst/>
          </a:prstGeom>
          <a:solidFill>
            <a:srgbClr val="003366"/>
          </a:solidFill>
        </p:spPr>
        <p:txBody>
          <a:bodyPr anchorCtr="0" anchor="ctr" bIns="91425" lIns="91425" spcFirstLastPara="1" rIns="91425" wrap="square" tIns="91425">
            <a:normAutofit/>
          </a:bodyPr>
          <a:lstStyle/>
          <a:p>
            <a:pPr indent="0" lvl="0" marL="0" rtl="0" algn="ctr">
              <a:spcBef>
                <a:spcPts val="0"/>
              </a:spcBef>
              <a:spcAft>
                <a:spcPts val="0"/>
              </a:spcAft>
              <a:buNone/>
            </a:pPr>
            <a:r>
              <a:rPr lang="en" sz="3200">
                <a:solidFill>
                  <a:schemeClr val="lt1"/>
                </a:solidFill>
              </a:rPr>
              <a:t>Thank you </a:t>
            </a:r>
            <a:endParaRPr sz="3200">
              <a:solidFill>
                <a:schemeClr val="lt1"/>
              </a:solidFill>
            </a:endParaRPr>
          </a:p>
          <a:p>
            <a:pPr indent="0" lvl="0" marL="0" rtl="0" algn="ctr">
              <a:spcBef>
                <a:spcPts val="0"/>
              </a:spcBef>
              <a:spcAft>
                <a:spcPts val="0"/>
              </a:spcAft>
              <a:buNone/>
            </a:pPr>
            <a:r>
              <a:rPr lang="en" sz="3200">
                <a:solidFill>
                  <a:schemeClr val="lt1"/>
                </a:solidFill>
              </a:rPr>
              <a:t>for all that you do!</a:t>
            </a:r>
            <a:endParaRPr sz="3200">
              <a:solidFill>
                <a:schemeClr val="lt1"/>
              </a:solidFill>
            </a:endParaRPr>
          </a:p>
        </p:txBody>
      </p:sp>
      <p:pic>
        <p:nvPicPr>
          <p:cNvPr id="342" name="Google Shape;342;p55"/>
          <p:cNvPicPr preferRelativeResize="0"/>
          <p:nvPr/>
        </p:nvPicPr>
        <p:blipFill>
          <a:blip r:embed="rId3">
            <a:alphaModFix/>
          </a:blip>
          <a:stretch>
            <a:fillRect/>
          </a:stretch>
        </p:blipFill>
        <p:spPr>
          <a:xfrm>
            <a:off x="1431225" y="164225"/>
            <a:ext cx="1744250" cy="1744250"/>
          </a:xfrm>
          <a:prstGeom prst="rect">
            <a:avLst/>
          </a:prstGeom>
          <a:noFill/>
          <a:ln>
            <a:noFill/>
          </a:ln>
        </p:spPr>
      </p:pic>
      <p:cxnSp>
        <p:nvCxnSpPr>
          <p:cNvPr id="343" name="Google Shape;343;p55"/>
          <p:cNvCxnSpPr/>
          <p:nvPr/>
        </p:nvCxnSpPr>
        <p:spPr>
          <a:xfrm flipH="1" rot="-5400000">
            <a:off x="6540250" y="4046350"/>
            <a:ext cx="646500" cy="646500"/>
          </a:xfrm>
          <a:prstGeom prst="curvedConnector3">
            <a:avLst>
              <a:gd fmla="val 50000" name="adj1"/>
            </a:avLst>
          </a:prstGeom>
          <a:noFill/>
          <a:ln cap="flat" cmpd="sng" w="9525">
            <a:solidFill>
              <a:srgbClr val="CC0000"/>
            </a:solidFill>
            <a:prstDash val="solid"/>
            <a:round/>
            <a:headEnd len="med" w="med" type="none"/>
            <a:tailEnd len="med" w="med" type="non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6"/>
          <p:cNvPicPr preferRelativeResize="0"/>
          <p:nvPr/>
        </p:nvPicPr>
        <p:blipFill rotWithShape="1">
          <a:blip r:embed="rId3">
            <a:alphaModFix/>
          </a:blip>
          <a:srcRect b="0" l="16500" r="16507" t="0"/>
          <a:stretch/>
        </p:blipFill>
        <p:spPr>
          <a:xfrm>
            <a:off x="0" y="0"/>
            <a:ext cx="4594499" cy="5143500"/>
          </a:xfrm>
          <a:prstGeom prst="rect">
            <a:avLst/>
          </a:prstGeom>
          <a:noFill/>
          <a:ln>
            <a:noFill/>
          </a:ln>
        </p:spPr>
      </p:pic>
      <p:sp>
        <p:nvSpPr>
          <p:cNvPr id="349" name="Google Shape;349;p56"/>
          <p:cNvSpPr txBox="1"/>
          <p:nvPr>
            <p:ph type="title"/>
          </p:nvPr>
        </p:nvSpPr>
        <p:spPr>
          <a:xfrm>
            <a:off x="-97750" y="3639500"/>
            <a:ext cx="4692300" cy="1504200"/>
          </a:xfrm>
          <a:prstGeom prst="rect">
            <a:avLst/>
          </a:prstGeom>
          <a:solidFill>
            <a:srgbClr val="073763"/>
          </a:solidFill>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chemeClr val="lt1"/>
                </a:solidFill>
              </a:rPr>
              <a:t>Questions</a:t>
            </a:r>
            <a:endParaRPr>
              <a:solidFill>
                <a:schemeClr val="lt1"/>
              </a:solidFill>
            </a:endParaRPr>
          </a:p>
        </p:txBody>
      </p:sp>
      <p:sp>
        <p:nvSpPr>
          <p:cNvPr id="350" name="Google Shape;350;p56"/>
          <p:cNvSpPr txBox="1"/>
          <p:nvPr>
            <p:ph idx="2" type="body"/>
          </p:nvPr>
        </p:nvSpPr>
        <p:spPr>
          <a:xfrm>
            <a:off x="4763675" y="525975"/>
            <a:ext cx="4307400" cy="42495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b="1" lang="en" sz="2340">
                <a:solidFill>
                  <a:srgbClr val="FFFBF0"/>
                </a:solidFill>
                <a:latin typeface="Old Standard TT"/>
                <a:ea typeface="Old Standard TT"/>
                <a:cs typeface="Old Standard TT"/>
                <a:sym typeface="Old Standard TT"/>
              </a:rPr>
              <a:t>BreastfeedDurham.org</a:t>
            </a:r>
            <a:endParaRPr b="1" sz="2340">
              <a:solidFill>
                <a:srgbClr val="FFFBF0"/>
              </a:solidFill>
              <a:latin typeface="Old Standard TT"/>
              <a:ea typeface="Old Standard TT"/>
              <a:cs typeface="Old Standard TT"/>
              <a:sym typeface="Old Standard TT"/>
            </a:endParaRPr>
          </a:p>
          <a:p>
            <a:pPr indent="0" lvl="0" marL="0" rtl="0" algn="l">
              <a:spcBef>
                <a:spcPts val="0"/>
              </a:spcBef>
              <a:spcAft>
                <a:spcPts val="0"/>
              </a:spcAft>
              <a:buNone/>
            </a:pPr>
            <a:r>
              <a:rPr b="1" lang="en" sz="2340">
                <a:solidFill>
                  <a:srgbClr val="FFFBF0"/>
                </a:solidFill>
                <a:latin typeface="Old Standard TT"/>
                <a:ea typeface="Old Standard TT"/>
                <a:cs typeface="Old Standard TT"/>
                <a:sym typeface="Old Standard TT"/>
              </a:rPr>
              <a:t>BreastfeedingCommunities.org</a:t>
            </a:r>
            <a:endParaRPr b="1" sz="2340">
              <a:solidFill>
                <a:srgbClr val="FFFBF0"/>
              </a:solidFill>
              <a:latin typeface="Old Standard TT"/>
              <a:ea typeface="Old Standard TT"/>
              <a:cs typeface="Old Standard TT"/>
              <a:sym typeface="Old Standard TT"/>
            </a:endParaRPr>
          </a:p>
          <a:p>
            <a:pPr indent="0" lvl="0" marL="0" rtl="0" algn="l">
              <a:spcBef>
                <a:spcPts val="0"/>
              </a:spcBef>
              <a:spcAft>
                <a:spcPts val="0"/>
              </a:spcAft>
              <a:buNone/>
            </a:pPr>
            <a:r>
              <a:t/>
            </a:r>
            <a:endParaRPr b="1" sz="2340">
              <a:solidFill>
                <a:srgbClr val="FFFBF0"/>
              </a:solidFill>
              <a:latin typeface="Old Standard TT"/>
              <a:ea typeface="Old Standard TT"/>
              <a:cs typeface="Old Standard TT"/>
              <a:sym typeface="Old Standard TT"/>
            </a:endParaRPr>
          </a:p>
          <a:p>
            <a:pPr indent="0" lvl="0" marL="0" rtl="0" algn="l">
              <a:spcBef>
                <a:spcPts val="0"/>
              </a:spcBef>
              <a:spcAft>
                <a:spcPts val="0"/>
              </a:spcAft>
              <a:buNone/>
            </a:pPr>
            <a:r>
              <a:rPr b="1" lang="en" sz="2340">
                <a:solidFill>
                  <a:srgbClr val="FFFBF0"/>
                </a:solidFill>
                <a:latin typeface="Old Standard TT"/>
                <a:ea typeface="Old Standard TT"/>
                <a:cs typeface="Old Standard TT"/>
                <a:sym typeface="Old Standard TT"/>
              </a:rPr>
              <a:t>919-622-8787</a:t>
            </a:r>
            <a:endParaRPr b="1" sz="2340">
              <a:solidFill>
                <a:srgbClr val="FFFBF0"/>
              </a:solidFill>
              <a:latin typeface="Old Standard TT"/>
              <a:ea typeface="Old Standard TT"/>
              <a:cs typeface="Old Standard TT"/>
              <a:sym typeface="Old Standard TT"/>
            </a:endParaRPr>
          </a:p>
          <a:p>
            <a:pPr indent="0" lvl="0" marL="0" rtl="0" algn="l">
              <a:spcBef>
                <a:spcPts val="0"/>
              </a:spcBef>
              <a:spcAft>
                <a:spcPts val="0"/>
              </a:spcAft>
              <a:buNone/>
            </a:pPr>
            <a:r>
              <a:rPr b="1" lang="en" sz="1840">
                <a:solidFill>
                  <a:srgbClr val="FFFBF0"/>
                </a:solidFill>
                <a:latin typeface="Old Standard TT"/>
                <a:ea typeface="Old Standard TT"/>
                <a:cs typeface="Old Standard TT"/>
                <a:sym typeface="Old Standard TT"/>
              </a:rPr>
              <a:t>durham@breastfeedingcommunities.org</a:t>
            </a:r>
            <a:endParaRPr b="1" sz="1200">
              <a:solidFill>
                <a:srgbClr val="FFFBF0"/>
              </a:solidFill>
              <a:latin typeface="Old Standard TT"/>
              <a:ea typeface="Old Standard TT"/>
              <a:cs typeface="Old Standard TT"/>
              <a:sym typeface="Old Standard TT"/>
            </a:endParaRPr>
          </a:p>
          <a:p>
            <a:pPr indent="0" lvl="0" marL="0" rtl="0" algn="ctr">
              <a:lnSpc>
                <a:spcPct val="100000"/>
              </a:lnSpc>
              <a:spcBef>
                <a:spcPts val="0"/>
              </a:spcBef>
              <a:spcAft>
                <a:spcPts val="0"/>
              </a:spcAft>
              <a:buNone/>
            </a:pPr>
            <a:r>
              <a:t/>
            </a:r>
            <a:endParaRPr b="1" sz="3100">
              <a:solidFill>
                <a:srgbClr val="FFFBF0"/>
              </a:solidFill>
              <a:latin typeface="Old Standard TT"/>
              <a:ea typeface="Old Standard TT"/>
              <a:cs typeface="Old Standard TT"/>
              <a:sym typeface="Old Standard TT"/>
            </a:endParaRPr>
          </a:p>
          <a:p>
            <a:pPr indent="0" lvl="0" marL="0" rtl="0" algn="l">
              <a:spcBef>
                <a:spcPts val="0"/>
              </a:spcBef>
              <a:spcAft>
                <a:spcPts val="1200"/>
              </a:spcAft>
              <a:buNone/>
            </a:pPr>
            <a:r>
              <a:t/>
            </a:r>
            <a:endParaRPr sz="1400" u="sng">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p57"/>
          <p:cNvPicPr preferRelativeResize="0"/>
          <p:nvPr/>
        </p:nvPicPr>
        <p:blipFill rotWithShape="1">
          <a:blip r:embed="rId3">
            <a:alphaModFix/>
          </a:blip>
          <a:srcRect b="0" l="16500" r="16507" t="0"/>
          <a:stretch/>
        </p:blipFill>
        <p:spPr>
          <a:xfrm>
            <a:off x="-9150" y="0"/>
            <a:ext cx="4594499" cy="5143500"/>
          </a:xfrm>
          <a:prstGeom prst="rect">
            <a:avLst/>
          </a:prstGeom>
          <a:noFill/>
          <a:ln>
            <a:noFill/>
          </a:ln>
        </p:spPr>
      </p:pic>
      <p:sp>
        <p:nvSpPr>
          <p:cNvPr id="356" name="Google Shape;356;p57"/>
          <p:cNvSpPr txBox="1"/>
          <p:nvPr>
            <p:ph type="title"/>
          </p:nvPr>
        </p:nvSpPr>
        <p:spPr>
          <a:xfrm>
            <a:off x="-9150" y="3661200"/>
            <a:ext cx="4594500" cy="1482300"/>
          </a:xfrm>
          <a:prstGeom prst="rect">
            <a:avLst/>
          </a:prstGeom>
          <a:solidFill>
            <a:srgbClr val="4285F4">
              <a:alpha val="90500"/>
            </a:srgbClr>
          </a:solidFill>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chemeClr val="lt1"/>
                </a:solidFill>
              </a:rPr>
              <a:t>Questions?</a:t>
            </a:r>
            <a:endParaRPr>
              <a:solidFill>
                <a:schemeClr val="lt1"/>
              </a:solidFill>
            </a:endParaRPr>
          </a:p>
        </p:txBody>
      </p:sp>
      <p:sp>
        <p:nvSpPr>
          <p:cNvPr id="357" name="Google Shape;357;p57"/>
          <p:cNvSpPr txBox="1"/>
          <p:nvPr>
            <p:ph idx="2" type="body"/>
          </p:nvPr>
        </p:nvSpPr>
        <p:spPr>
          <a:xfrm>
            <a:off x="4731300" y="724200"/>
            <a:ext cx="42981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1900">
                <a:solidFill>
                  <a:srgbClr val="FFFFFF"/>
                </a:solidFill>
                <a:latin typeface="Arial"/>
                <a:ea typeface="Arial"/>
                <a:cs typeface="Arial"/>
                <a:sym typeface="Arial"/>
              </a:rPr>
              <a:t>In time, every family that wants to chest/breastfeed will receive education and support that enables the family to continue for as long as that family chooses.   </a:t>
            </a:r>
            <a:endParaRPr sz="1400">
              <a:latin typeface="Arial"/>
              <a:ea typeface="Arial"/>
              <a:cs typeface="Arial"/>
              <a:sym typeface="Arial"/>
            </a:endParaRPr>
          </a:p>
          <a:p>
            <a:pPr indent="0" lvl="0" marL="0" rtl="0" algn="l">
              <a:spcBef>
                <a:spcPts val="1200"/>
              </a:spcBef>
              <a:spcAft>
                <a:spcPts val="0"/>
              </a:spcAft>
              <a:buNone/>
            </a:pPr>
            <a:r>
              <a:rPr lang="en" u="sng">
                <a:latin typeface="Arial"/>
                <a:ea typeface="Arial"/>
                <a:cs typeface="Arial"/>
                <a:sym typeface="Arial"/>
                <a:hlinkClick r:id="rId4"/>
              </a:rPr>
              <a:t>durham@breastfeedingcommunities.org</a:t>
            </a:r>
            <a:endParaRPr>
              <a:latin typeface="Arial"/>
              <a:ea typeface="Arial"/>
              <a:cs typeface="Arial"/>
              <a:sym typeface="Arial"/>
            </a:endParaRPr>
          </a:p>
          <a:p>
            <a:pPr indent="0" lvl="0" marL="0" rtl="0" algn="l">
              <a:spcBef>
                <a:spcPts val="1200"/>
              </a:spcBef>
              <a:spcAft>
                <a:spcPts val="0"/>
              </a:spcAft>
              <a:buNone/>
            </a:pPr>
            <a:r>
              <a:rPr lang="en" u="sng">
                <a:latin typeface="Arial"/>
                <a:ea typeface="Arial"/>
                <a:cs typeface="Arial"/>
                <a:sym typeface="Arial"/>
              </a:rPr>
              <a:t>andrea.dotson@duke.edu</a:t>
            </a:r>
            <a:endParaRPr u="sng">
              <a:latin typeface="Arial"/>
              <a:ea typeface="Arial"/>
              <a:cs typeface="Arial"/>
              <a:sym typeface="Arial"/>
            </a:endParaRPr>
          </a:p>
          <a:p>
            <a:pPr indent="0" lvl="0" marL="0" rtl="0" algn="l">
              <a:spcBef>
                <a:spcPts val="1200"/>
              </a:spcBef>
              <a:spcAft>
                <a:spcPts val="0"/>
              </a:spcAft>
              <a:buNone/>
            </a:pPr>
            <a:r>
              <a:rPr lang="en" u="sng">
                <a:latin typeface="Arial"/>
                <a:ea typeface="Arial"/>
                <a:cs typeface="Arial"/>
                <a:sym typeface="Arial"/>
              </a:rPr>
              <a:t>https://breastfeeddurham.org </a:t>
            </a:r>
            <a:endParaRPr u="sng">
              <a:latin typeface="Arial"/>
              <a:ea typeface="Arial"/>
              <a:cs typeface="Arial"/>
              <a:sym typeface="Arial"/>
            </a:endParaRPr>
          </a:p>
          <a:p>
            <a:pPr indent="0" lvl="0" marL="0" rtl="0" algn="l">
              <a:spcBef>
                <a:spcPts val="1200"/>
              </a:spcBef>
              <a:spcAft>
                <a:spcPts val="1200"/>
              </a:spcAft>
              <a:buNone/>
            </a:pPr>
            <a:r>
              <a:t/>
            </a:r>
            <a:endParaRPr sz="1400" u="sng">
              <a:latin typeface="Arial"/>
              <a:ea typeface="Arial"/>
              <a:cs typeface="Arial"/>
              <a:sym typeface="Arial"/>
            </a:endParaRPr>
          </a:p>
        </p:txBody>
      </p:sp>
      <p:pic>
        <p:nvPicPr>
          <p:cNvPr id="358" name="Google Shape;358;p57"/>
          <p:cNvPicPr preferRelativeResize="0"/>
          <p:nvPr/>
        </p:nvPicPr>
        <p:blipFill rotWithShape="1">
          <a:blip r:embed="rId5">
            <a:alphaModFix/>
          </a:blip>
          <a:srcRect b="7813" l="0" r="0" t="7813"/>
          <a:stretch/>
        </p:blipFill>
        <p:spPr>
          <a:xfrm>
            <a:off x="150" y="0"/>
            <a:ext cx="9144003" cy="5142245"/>
          </a:xfrm>
          <a:prstGeom prst="rect">
            <a:avLst/>
          </a:prstGeom>
          <a:noFill/>
          <a:ln>
            <a:noFill/>
          </a:ln>
        </p:spPr>
      </p:pic>
      <p:sp>
        <p:nvSpPr>
          <p:cNvPr id="359" name="Google Shape;359;p57"/>
          <p:cNvSpPr txBox="1"/>
          <p:nvPr/>
        </p:nvSpPr>
        <p:spPr>
          <a:xfrm>
            <a:off x="336000" y="3122900"/>
            <a:ext cx="8472300" cy="1829400"/>
          </a:xfrm>
          <a:prstGeom prst="rect">
            <a:avLst/>
          </a:prstGeom>
          <a:solidFill>
            <a:srgbClr val="575757">
              <a:alpha val="547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solidFill>
                  <a:srgbClr val="FFFBF0"/>
                </a:solidFill>
                <a:latin typeface="Old Standard TT"/>
                <a:ea typeface="Old Standard TT"/>
                <a:cs typeface="Old Standard TT"/>
                <a:sym typeface="Old Standard TT"/>
              </a:rPr>
              <a:t>This presentation was made possible in part by Breastfeeding Family Friendly Communities, the Durham County Department of Public Health, and the generosity of the Durham, NC community.</a:t>
            </a:r>
            <a:endParaRPr b="1" sz="1900">
              <a:solidFill>
                <a:srgbClr val="FFFBF0"/>
              </a:solidFill>
              <a:latin typeface="Old Standard TT"/>
              <a:ea typeface="Old Standard TT"/>
              <a:cs typeface="Old Standard TT"/>
              <a:sym typeface="Old Standard TT"/>
            </a:endParaRPr>
          </a:p>
          <a:p>
            <a:pPr indent="0" lvl="0" marL="0" rtl="0" algn="ctr">
              <a:spcBef>
                <a:spcPts val="0"/>
              </a:spcBef>
              <a:spcAft>
                <a:spcPts val="0"/>
              </a:spcAft>
              <a:buNone/>
            </a:pPr>
            <a:r>
              <a:rPr b="1" lang="en" sz="2500">
                <a:solidFill>
                  <a:srgbClr val="FFFBF0"/>
                </a:solidFill>
                <a:latin typeface="Old Standard TT"/>
                <a:ea typeface="Old Standard TT"/>
                <a:cs typeface="Old Standard TT"/>
                <a:sym typeface="Old Standard TT"/>
              </a:rPr>
              <a:t>BreastfeedingDurham.org</a:t>
            </a:r>
            <a:endParaRPr b="1" sz="2500">
              <a:solidFill>
                <a:srgbClr val="FFFBF0"/>
              </a:solidFill>
              <a:latin typeface="Old Standard TT"/>
              <a:ea typeface="Old Standard TT"/>
              <a:cs typeface="Old Standard TT"/>
              <a:sym typeface="Old Standard TT"/>
            </a:endParaRPr>
          </a:p>
        </p:txBody>
      </p:sp>
      <p:pic>
        <p:nvPicPr>
          <p:cNvPr id="360" name="Google Shape;360;p57"/>
          <p:cNvPicPr preferRelativeResize="0"/>
          <p:nvPr/>
        </p:nvPicPr>
        <p:blipFill>
          <a:blip r:embed="rId6">
            <a:alphaModFix/>
          </a:blip>
          <a:stretch>
            <a:fillRect/>
          </a:stretch>
        </p:blipFill>
        <p:spPr>
          <a:xfrm>
            <a:off x="431550" y="226925"/>
            <a:ext cx="1744251" cy="1718900"/>
          </a:xfrm>
          <a:prstGeom prst="rect">
            <a:avLst/>
          </a:prstGeom>
          <a:noFill/>
          <a:ln>
            <a:noFill/>
          </a:ln>
        </p:spPr>
      </p:pic>
      <p:pic>
        <p:nvPicPr>
          <p:cNvPr id="361" name="Google Shape;361;p57"/>
          <p:cNvPicPr preferRelativeResize="0"/>
          <p:nvPr/>
        </p:nvPicPr>
        <p:blipFill>
          <a:blip r:embed="rId7">
            <a:alphaModFix/>
          </a:blip>
          <a:stretch>
            <a:fillRect/>
          </a:stretch>
        </p:blipFill>
        <p:spPr>
          <a:xfrm>
            <a:off x="7064050" y="214250"/>
            <a:ext cx="1744250" cy="1744250"/>
          </a:xfrm>
          <a:prstGeom prst="rect">
            <a:avLst/>
          </a:prstGeom>
          <a:noFill/>
          <a:ln>
            <a:noFill/>
          </a:ln>
        </p:spPr>
      </p:pic>
      <p:pic>
        <p:nvPicPr>
          <p:cNvPr id="362" name="Google Shape;362;p57"/>
          <p:cNvPicPr preferRelativeResize="0"/>
          <p:nvPr/>
        </p:nvPicPr>
        <p:blipFill rotWithShape="1">
          <a:blip r:embed="rId8">
            <a:alphaModFix/>
          </a:blip>
          <a:srcRect b="5198" l="39208" r="1267" t="-2921"/>
          <a:stretch/>
        </p:blipFill>
        <p:spPr>
          <a:xfrm>
            <a:off x="3442050" y="-116750"/>
            <a:ext cx="1929477" cy="1076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pic>
        <p:nvPicPr>
          <p:cNvPr descr="On Feb. 28 - March 1, 2013, more than 150 W.K. Kellogg Foundation grantees, advocates and academics met in Atlanta for the inaugural First Food Forum." id="91" name="Google Shape;91;p17" title="Growing a First Food Movement -- Coming Together in Support of Breastfeeding">
            <a:hlinkClick r:id="rId3"/>
          </p:cNvPr>
          <p:cNvPicPr preferRelativeResize="0"/>
          <p:nvPr/>
        </p:nvPicPr>
        <p:blipFill>
          <a:blip r:embed="rId4">
            <a:alphaModFix/>
          </a:blip>
          <a:stretch>
            <a:fillRect/>
          </a:stretch>
        </p:blipFill>
        <p:spPr>
          <a:xfrm>
            <a:off x="-11" y="0"/>
            <a:ext cx="9143986"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8"/>
          <p:cNvSpPr txBox="1"/>
          <p:nvPr>
            <p:ph type="ctrTitle"/>
          </p:nvPr>
        </p:nvSpPr>
        <p:spPr>
          <a:xfrm>
            <a:off x="390525" y="1819275"/>
            <a:ext cx="8222100" cy="933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sz="5800"/>
              <a:t>Lactation is the intersection of </a:t>
            </a:r>
            <a:endParaRPr sz="5800"/>
          </a:p>
          <a:p>
            <a:pPr indent="0" lvl="0" marL="0" rtl="0" algn="l">
              <a:spcBef>
                <a:spcPts val="0"/>
              </a:spcBef>
              <a:spcAft>
                <a:spcPts val="0"/>
              </a:spcAft>
              <a:buNone/>
            </a:pPr>
            <a:r>
              <a:rPr lang="en" sz="5800"/>
              <a:t>food and sexuality.</a:t>
            </a:r>
            <a:endParaRPr sz="5800"/>
          </a:p>
        </p:txBody>
      </p:sp>
      <p:sp>
        <p:nvSpPr>
          <p:cNvPr id="97" name="Google Shape;97;p18"/>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SzPts val="275"/>
              <a:buNone/>
            </a:pPr>
            <a:r>
              <a:t/>
            </a:r>
            <a:endParaRPr sz="2050"/>
          </a:p>
          <a:p>
            <a:pPr indent="0" lvl="0" marL="0" rtl="0" algn="l">
              <a:lnSpc>
                <a:spcPct val="90000"/>
              </a:lnSpc>
              <a:spcBef>
                <a:spcPts val="0"/>
              </a:spcBef>
              <a:spcAft>
                <a:spcPts val="0"/>
              </a:spcAft>
              <a:buSzPts val="275"/>
              <a:buNone/>
            </a:pPr>
            <a:r>
              <a:t/>
            </a:r>
            <a:endParaRPr sz="2050"/>
          </a:p>
          <a:p>
            <a:pPr indent="0" lvl="0" marL="0" rtl="0" algn="l">
              <a:lnSpc>
                <a:spcPct val="90000"/>
              </a:lnSpc>
              <a:spcBef>
                <a:spcPts val="0"/>
              </a:spcBef>
              <a:spcAft>
                <a:spcPts val="0"/>
              </a:spcAft>
              <a:buSzPts val="275"/>
              <a:buNone/>
            </a:pPr>
            <a:r>
              <a:t/>
            </a:r>
            <a:endParaRPr sz="2050"/>
          </a:p>
          <a:p>
            <a:pPr indent="0" lvl="0" marL="0" rtl="0" algn="l">
              <a:lnSpc>
                <a:spcPct val="90000"/>
              </a:lnSpc>
              <a:spcBef>
                <a:spcPts val="0"/>
              </a:spcBef>
              <a:spcAft>
                <a:spcPts val="0"/>
              </a:spcAft>
              <a:buSzPts val="275"/>
              <a:buNone/>
            </a:pPr>
            <a:r>
              <a:rPr lang="en" sz="3850">
                <a:solidFill>
                  <a:schemeClr val="accent6"/>
                </a:solidFill>
              </a:rPr>
              <a:t>What's more cultural than that?</a:t>
            </a:r>
            <a:endParaRPr sz="3850">
              <a:solidFill>
                <a:schemeClr val="accent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490250" y="488250"/>
            <a:ext cx="62271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What cultural barriers exist between the provider and family?</a:t>
            </a:r>
            <a:endParaRPr/>
          </a:p>
        </p:txBody>
      </p:sp>
      <p:sp>
        <p:nvSpPr>
          <p:cNvPr id="103" name="Google Shape;103;p19"/>
          <p:cNvSpPr txBox="1"/>
          <p:nvPr/>
        </p:nvSpPr>
        <p:spPr>
          <a:xfrm>
            <a:off x="5692850" y="1157350"/>
            <a:ext cx="2679600" cy="2958300"/>
          </a:xfrm>
          <a:prstGeom prst="rect">
            <a:avLst/>
          </a:prstGeom>
          <a:solidFill>
            <a:srgbClr val="FFE599"/>
          </a:solid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t/>
            </a:r>
            <a:endParaRPr sz="3600">
              <a:solidFill>
                <a:schemeClr val="dk1"/>
              </a:solidFill>
              <a:latin typeface="Comic Sans MS"/>
              <a:ea typeface="Comic Sans MS"/>
              <a:cs typeface="Comic Sans MS"/>
              <a:sym typeface="Comic Sans MS"/>
            </a:endParaRPr>
          </a:p>
          <a:p>
            <a:pPr indent="0" lvl="0" marL="0" rtl="0" algn="ctr">
              <a:lnSpc>
                <a:spcPct val="115000"/>
              </a:lnSpc>
              <a:spcBef>
                <a:spcPts val="1200"/>
              </a:spcBef>
              <a:spcAft>
                <a:spcPts val="0"/>
              </a:spcAft>
              <a:buClr>
                <a:schemeClr val="dk1"/>
              </a:buClr>
              <a:buSzPts val="1100"/>
              <a:buFont typeface="Arial"/>
              <a:buNone/>
            </a:pPr>
            <a:r>
              <a:rPr lang="en" sz="3600">
                <a:solidFill>
                  <a:schemeClr val="dk1"/>
                </a:solidFill>
                <a:latin typeface="Comic Sans MS"/>
                <a:ea typeface="Comic Sans MS"/>
                <a:cs typeface="Comic Sans MS"/>
                <a:sym typeface="Comic Sans MS"/>
              </a:rPr>
              <a:t>Who are you? </a:t>
            </a:r>
            <a:endParaRPr sz="3600">
              <a:solidFill>
                <a:schemeClr val="dk1"/>
              </a:solidFill>
              <a:latin typeface="Comic Sans MS"/>
              <a:ea typeface="Comic Sans MS"/>
              <a:cs typeface="Comic Sans MS"/>
              <a:sym typeface="Comic Sans MS"/>
            </a:endParaRPr>
          </a:p>
          <a:p>
            <a:pPr indent="0" lvl="0" marL="0" rtl="0" algn="l">
              <a:spcBef>
                <a:spcPts val="1200"/>
              </a:spcBef>
              <a:spcAft>
                <a:spcPts val="0"/>
              </a:spcAft>
              <a:buNone/>
            </a:pPr>
            <a:r>
              <a:t/>
            </a:r>
            <a:endParaRPr sz="3600">
              <a:latin typeface="Old Standard TT"/>
              <a:ea typeface="Old Standard TT"/>
              <a:cs typeface="Old Standard TT"/>
              <a:sym typeface="Old Standard T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0"/>
          <p:cNvSpPr txBox="1"/>
          <p:nvPr>
            <p:ph idx="1" type="body"/>
          </p:nvPr>
        </p:nvSpPr>
        <p:spPr>
          <a:xfrm>
            <a:off x="4220725" y="224075"/>
            <a:ext cx="4619400" cy="16734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1600"/>
              </a:spcAft>
              <a:buNone/>
            </a:pPr>
            <a:r>
              <a:rPr b="1" lang="en" sz="2200">
                <a:solidFill>
                  <a:srgbClr val="000000"/>
                </a:solidFill>
                <a:latin typeface="Average"/>
                <a:ea typeface="Average"/>
                <a:cs typeface="Average"/>
                <a:sym typeface="Average"/>
              </a:rPr>
              <a:t>Women are </a:t>
            </a:r>
            <a:r>
              <a:rPr b="1" lang="en" sz="3700">
                <a:solidFill>
                  <a:srgbClr val="000000"/>
                </a:solidFill>
                <a:latin typeface="Average"/>
                <a:ea typeface="Average"/>
                <a:cs typeface="Average"/>
                <a:sym typeface="Average"/>
              </a:rPr>
              <a:t>2.5</a:t>
            </a:r>
            <a:r>
              <a:rPr b="1" lang="en" sz="2200">
                <a:solidFill>
                  <a:srgbClr val="000000"/>
                </a:solidFill>
                <a:latin typeface="Average"/>
                <a:ea typeface="Average"/>
                <a:cs typeface="Average"/>
                <a:sym typeface="Average"/>
              </a:rPr>
              <a:t> times more likely to breastfeed where breastfeeding is</a:t>
            </a:r>
            <a:r>
              <a:rPr b="1" lang="en" sz="2900">
                <a:solidFill>
                  <a:srgbClr val="000000"/>
                </a:solidFill>
                <a:latin typeface="Average"/>
                <a:ea typeface="Average"/>
                <a:cs typeface="Average"/>
                <a:sym typeface="Average"/>
              </a:rPr>
              <a:t> Supported and Promoted. </a:t>
            </a:r>
            <a:endParaRPr>
              <a:solidFill>
                <a:srgbClr val="000000"/>
              </a:solidFill>
            </a:endParaRPr>
          </a:p>
        </p:txBody>
      </p:sp>
      <p:pic>
        <p:nvPicPr>
          <p:cNvPr id="109" name="Google Shape;109;p20"/>
          <p:cNvPicPr preferRelativeResize="0"/>
          <p:nvPr/>
        </p:nvPicPr>
        <p:blipFill>
          <a:blip r:embed="rId3">
            <a:alphaModFix/>
          </a:blip>
          <a:stretch>
            <a:fillRect/>
          </a:stretch>
        </p:blipFill>
        <p:spPr>
          <a:xfrm>
            <a:off x="-42162" y="0"/>
            <a:ext cx="4046724" cy="5143500"/>
          </a:xfrm>
          <a:prstGeom prst="rect">
            <a:avLst/>
          </a:prstGeom>
          <a:noFill/>
          <a:ln>
            <a:noFill/>
          </a:ln>
        </p:spPr>
      </p:pic>
      <p:pic>
        <p:nvPicPr>
          <p:cNvPr id="110" name="Google Shape;110;p20"/>
          <p:cNvPicPr preferRelativeResize="0"/>
          <p:nvPr/>
        </p:nvPicPr>
        <p:blipFill>
          <a:blip r:embed="rId4">
            <a:alphaModFix/>
          </a:blip>
          <a:stretch>
            <a:fillRect/>
          </a:stretch>
        </p:blipFill>
        <p:spPr>
          <a:xfrm>
            <a:off x="4767575" y="2404300"/>
            <a:ext cx="4252076" cy="2585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None/>
            </a:pPr>
            <a:r>
              <a:rPr b="1" lang="en" sz="2400"/>
              <a:t>Presenting from Durham, NC</a:t>
            </a:r>
            <a:endParaRPr b="1" sz="2400"/>
          </a:p>
          <a:p>
            <a:pPr indent="0" lvl="0" marL="0" rtl="0" algn="l">
              <a:lnSpc>
                <a:spcPct val="115000"/>
              </a:lnSpc>
              <a:spcBef>
                <a:spcPts val="1200"/>
              </a:spcBef>
              <a:spcAft>
                <a:spcPts val="1200"/>
              </a:spcAft>
              <a:buClr>
                <a:schemeClr val="dk1"/>
              </a:buClr>
              <a:buSzPct val="45833"/>
              <a:buFont typeface="Arial"/>
              <a:buNone/>
            </a:pPr>
            <a:r>
              <a:rPr b="1" lang="en" sz="2400"/>
              <a:t>Lumbee and Saponi Land</a:t>
            </a:r>
            <a:endParaRPr sz="2400"/>
          </a:p>
        </p:txBody>
      </p:sp>
      <p:sp>
        <p:nvSpPr>
          <p:cNvPr id="116" name="Google Shape;116;p21"/>
          <p:cNvSpPr txBox="1"/>
          <p:nvPr>
            <p:ph idx="1" type="body"/>
          </p:nvPr>
        </p:nvSpPr>
        <p:spPr>
          <a:xfrm>
            <a:off x="0" y="1699375"/>
            <a:ext cx="5286300" cy="3488700"/>
          </a:xfrm>
          <a:prstGeom prst="rect">
            <a:avLst/>
          </a:prstGeom>
          <a:solidFill>
            <a:srgbClr val="FFF2CC"/>
          </a:solidFill>
        </p:spPr>
        <p:txBody>
          <a:bodyPr anchorCtr="0" anchor="t" bIns="91425" lIns="91425" spcFirstLastPara="1" rIns="91425" wrap="square" tIns="91425">
            <a:normAutofit/>
          </a:bodyPr>
          <a:lstStyle/>
          <a:p>
            <a:pPr indent="0" lvl="0" marL="0" rtl="0" algn="l">
              <a:lnSpc>
                <a:spcPct val="95000"/>
              </a:lnSpc>
              <a:spcBef>
                <a:spcPts val="0"/>
              </a:spcBef>
              <a:spcAft>
                <a:spcPts val="0"/>
              </a:spcAft>
              <a:buSzPts val="605"/>
              <a:buNone/>
            </a:pPr>
            <a:r>
              <a:rPr lang="en" sz="1863" u="sng">
                <a:solidFill>
                  <a:srgbClr val="073763"/>
                </a:solidFill>
                <a:hlinkClick r:id="rId3">
                  <a:extLst>
                    <a:ext uri="{A12FA001-AC4F-418D-AE19-62706E023703}">
                      <ahyp:hlinkClr val="tx"/>
                    </a:ext>
                  </a:extLst>
                </a:hlinkClick>
              </a:rPr>
              <a:t>https://native-land.ca/</a:t>
            </a:r>
            <a:endParaRPr sz="1863">
              <a:solidFill>
                <a:srgbClr val="073763"/>
              </a:solidFill>
            </a:endParaRPr>
          </a:p>
          <a:p>
            <a:pPr indent="0" lvl="0" marL="0" rtl="0" algn="l">
              <a:lnSpc>
                <a:spcPct val="95000"/>
              </a:lnSpc>
              <a:spcBef>
                <a:spcPts val="1200"/>
              </a:spcBef>
              <a:spcAft>
                <a:spcPts val="1200"/>
              </a:spcAft>
              <a:buClr>
                <a:schemeClr val="dk1"/>
              </a:buClr>
              <a:buSzPts val="605"/>
              <a:buFont typeface="Arial"/>
              <a:buNone/>
            </a:pPr>
            <a:r>
              <a:rPr lang="en" sz="1643">
                <a:solidFill>
                  <a:srgbClr val="003366"/>
                </a:solidFill>
              </a:rPr>
              <a:t>Strives to create and foster conversations about the history of colonialism, Indigenous ways of knowing, and settler-Indigenous relations, through educational resources such as our map and Territory Acknowledgement Guide. Native Land Digital creates spaces where non-Indigenous people can be invited and challenged to learn more about the lands they inhabit, the history of those lands, and how to actively be part of a better future going forward together.</a:t>
            </a:r>
            <a:endParaRPr sz="790">
              <a:solidFill>
                <a:srgbClr val="003366"/>
              </a:solidFill>
            </a:endParaRPr>
          </a:p>
        </p:txBody>
      </p:sp>
      <p:pic>
        <p:nvPicPr>
          <p:cNvPr id="117" name="Google Shape;117;p21"/>
          <p:cNvPicPr preferRelativeResize="0"/>
          <p:nvPr/>
        </p:nvPicPr>
        <p:blipFill>
          <a:blip r:embed="rId4">
            <a:alphaModFix/>
          </a:blip>
          <a:stretch>
            <a:fillRect/>
          </a:stretch>
        </p:blipFill>
        <p:spPr>
          <a:xfrm>
            <a:off x="5163375" y="-76025"/>
            <a:ext cx="3980625" cy="5307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